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 id="2147483684" r:id="rId3"/>
    <p:sldMasterId id="2147483697" r:id="rId4"/>
  </p:sldMasterIdLst>
  <p:notesMasterIdLst>
    <p:notesMasterId r:id="rId30"/>
  </p:notesMasterIdLst>
  <p:sldIdLst>
    <p:sldId id="267" r:id="rId5"/>
    <p:sldId id="302" r:id="rId6"/>
    <p:sldId id="268" r:id="rId7"/>
    <p:sldId id="256" r:id="rId8"/>
    <p:sldId id="269" r:id="rId9"/>
    <p:sldId id="258" r:id="rId10"/>
    <p:sldId id="259" r:id="rId11"/>
    <p:sldId id="257" r:id="rId12"/>
    <p:sldId id="261" r:id="rId13"/>
    <p:sldId id="262" r:id="rId14"/>
    <p:sldId id="263" r:id="rId15"/>
    <p:sldId id="264" r:id="rId16"/>
    <p:sldId id="265"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4828E2-AC3C-3E4E-B396-618D556B4B74}" type="datetimeFigureOut">
              <a:rPr lang="en-US" smtClean="0"/>
              <a:t>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A4BBB0-5F8D-4C47-A5B5-1117391A5869}" type="slidenum">
              <a:rPr lang="en-US" smtClean="0"/>
              <a:t>‹#›</a:t>
            </a:fld>
            <a:endParaRPr lang="en-US"/>
          </a:p>
        </p:txBody>
      </p:sp>
    </p:spTree>
    <p:extLst>
      <p:ext uri="{BB962C8B-B14F-4D97-AF65-F5344CB8AC3E}">
        <p14:creationId xmlns:p14="http://schemas.microsoft.com/office/powerpoint/2010/main" val="22647320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Celebrated for</a:t>
            </a:r>
            <a:r>
              <a:rPr lang="en-US" baseline="0" dirty="0" smtClean="0"/>
              <a:t> over 4,000 years</a:t>
            </a:r>
          </a:p>
          <a:p>
            <a:r>
              <a:rPr lang="en-US" sz="1200" kern="1200" dirty="0" smtClean="0">
                <a:solidFill>
                  <a:schemeClr val="tx1"/>
                </a:solidFill>
                <a:latin typeface="+mn-lt"/>
                <a:ea typeface="+mn-ea"/>
                <a:cs typeface="+mn-cs"/>
              </a:rPr>
              <a:t>Through the years, they have had different functions and served as a means of communication. Red Lanterns have traditionally been a sign of joy and vitality, when placed on the doorways, it was a way of participating a birth or impending marriage.</a:t>
            </a:r>
            <a:endParaRPr lang="en-US" dirty="0"/>
          </a:p>
        </p:txBody>
      </p:sp>
      <p:sp>
        <p:nvSpPr>
          <p:cNvPr id="4" name="Slide Number Placeholder 3"/>
          <p:cNvSpPr>
            <a:spLocks noGrp="1"/>
          </p:cNvSpPr>
          <p:nvPr>
            <p:ph type="sldNum" sz="quarter" idx="10"/>
          </p:nvPr>
        </p:nvSpPr>
        <p:spPr/>
        <p:txBody>
          <a:bodyPr/>
          <a:lstStyle/>
          <a:p>
            <a:fld id="{F9A4BBB0-5F8D-4C47-A5B5-1117391A5869}" type="slidenum">
              <a:rPr lang="en-US" smtClean="0"/>
              <a:t>1</a:t>
            </a:fld>
            <a:endParaRPr lang="en-US"/>
          </a:p>
        </p:txBody>
      </p:sp>
    </p:spTree>
    <p:extLst>
      <p:ext uri="{BB962C8B-B14F-4D97-AF65-F5344CB8AC3E}">
        <p14:creationId xmlns:p14="http://schemas.microsoft.com/office/powerpoint/2010/main" val="2426294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CE4A78EE-E1A2-4F83-AF10-91C8666D452A}" type="slidenum">
              <a:rPr lang="en-US" altLang="en-US" sz="1200">
                <a:solidFill>
                  <a:prstClr val="black"/>
                </a:solidFill>
                <a:latin typeface="Tahoma" pitchFamily="34" charset="0"/>
              </a:rPr>
              <a:pPr/>
              <a:t>16</a:t>
            </a:fld>
            <a:endParaRPr lang="en-US" altLang="en-US" sz="1200">
              <a:solidFill>
                <a:prstClr val="black"/>
              </a:solidFill>
              <a:latin typeface="Tahoma" pitchFamily="34" charset="0"/>
            </a:endParaRPr>
          </a:p>
        </p:txBody>
      </p:sp>
      <p:sp>
        <p:nvSpPr>
          <p:cNvPr id="20483" name="Rectangle 3"/>
          <p:cNvSpPr>
            <a:spLocks noGrp="1" noRot="1" noChangeAspect="1" noChangeArrowheads="1" noTextEdit="1"/>
          </p:cNvSpPr>
          <p:nvPr>
            <p:ph type="sldImg"/>
          </p:nvPr>
        </p:nvSpPr>
        <p:spPr>
          <a:ln/>
        </p:spPr>
      </p:sp>
      <p:sp>
        <p:nvSpPr>
          <p:cNvPr id="2048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solidFill>
                <a:srgbClr val="FFFF99"/>
              </a:solidFill>
              <a:cs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0BABD4AA-7DE0-41C7-B162-7D735A6F8422}" type="slidenum">
              <a:rPr lang="en-US" altLang="en-US" sz="1200">
                <a:solidFill>
                  <a:prstClr val="black"/>
                </a:solidFill>
                <a:latin typeface="Tahoma" pitchFamily="34" charset="0"/>
              </a:rPr>
              <a:pPr/>
              <a:t>17</a:t>
            </a:fld>
            <a:endParaRPr lang="en-US" altLang="en-US" sz="1200">
              <a:solidFill>
                <a:prstClr val="black"/>
              </a:solidFill>
              <a:latin typeface="Tahoma" pitchFamily="34" charset="0"/>
            </a:endParaRPr>
          </a:p>
        </p:txBody>
      </p:sp>
      <p:sp>
        <p:nvSpPr>
          <p:cNvPr id="21507" name="Rectangle 3"/>
          <p:cNvSpPr>
            <a:spLocks noGrp="1" noRot="1" noChangeAspect="1" noChangeArrowheads="1" noTextEdit="1"/>
          </p:cNvSpPr>
          <p:nvPr>
            <p:ph type="sldImg"/>
          </p:nvPr>
        </p:nvSpPr>
        <p:spPr>
          <a:solidFill>
            <a:srgbClr val="FFFFFF"/>
          </a:solidFill>
          <a:ln/>
        </p:spPr>
      </p:sp>
      <p:sp>
        <p:nvSpPr>
          <p:cNvPr id="21508" name="Rectangle 2"/>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solidFill>
                <a:srgbClr val="000000"/>
              </a:solidFill>
              <a:cs typeface="Times New Roman" charset="0"/>
            </a:endParaRPr>
          </a:p>
          <a:p>
            <a:pPr eaLnBrk="1" hangingPunct="1"/>
            <a:r>
              <a:rPr lang="en-US" altLang="en-US" smtClean="0">
                <a:solidFill>
                  <a:srgbClr val="000000"/>
                </a:solidFill>
                <a:cs typeface="Times New Roman" charset="0"/>
              </a:rP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22840903-8869-47A4-B32C-0A70664547CB}" type="slidenum">
              <a:rPr lang="en-US" altLang="en-US" sz="1200">
                <a:solidFill>
                  <a:prstClr val="black"/>
                </a:solidFill>
                <a:latin typeface="Tahoma" pitchFamily="34" charset="0"/>
              </a:rPr>
              <a:pPr/>
              <a:t>18</a:t>
            </a:fld>
            <a:endParaRPr lang="en-US" altLang="en-US" sz="1200">
              <a:solidFill>
                <a:prstClr val="black"/>
              </a:solidFill>
              <a:latin typeface="Tahoma" pitchFamily="34" charset="0"/>
            </a:endParaRP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solidFill>
                <a:srgbClr val="000000"/>
              </a:solidFill>
              <a:cs typeface="Times New Roman" charset="0"/>
            </a:endParaRPr>
          </a:p>
          <a:p>
            <a:pPr eaLnBrk="1" hangingPunct="1"/>
            <a:r>
              <a:rPr lang="en-US" altLang="en-US" smtClean="0">
                <a:solidFill>
                  <a:srgbClr val="000000"/>
                </a:solidFill>
                <a:cs typeface="Times New Roman"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624B2101-E3BF-46BD-ADA3-33373CCE4B51}" type="slidenum">
              <a:rPr lang="en-US" altLang="en-US" sz="1200">
                <a:solidFill>
                  <a:prstClr val="black"/>
                </a:solidFill>
                <a:latin typeface="Tahoma" pitchFamily="34" charset="0"/>
              </a:rPr>
              <a:pPr/>
              <a:t>19</a:t>
            </a:fld>
            <a:endParaRPr lang="en-US" altLang="en-US" sz="1200">
              <a:solidFill>
                <a:prstClr val="black"/>
              </a:solidFill>
              <a:latin typeface="Tahoma" pitchFamily="34" charset="0"/>
            </a:endParaRPr>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solidFill>
                <a:srgbClr val="000000"/>
              </a:solidFill>
              <a:cs typeface="Times New Roman" charset="0"/>
            </a:endParaRPr>
          </a:p>
          <a:p>
            <a:pPr eaLnBrk="1" hangingPunct="1"/>
            <a:r>
              <a:rPr lang="en-US" altLang="en-US" smtClean="0">
                <a:solidFill>
                  <a:srgbClr val="000000"/>
                </a:solidFill>
                <a:cs typeface="Times New Roman" charset="0"/>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FB24B5F8-ABAB-4AA6-9145-BDFFBB18B0EE}" type="slidenum">
              <a:rPr lang="en-US" altLang="en-US" sz="1200">
                <a:solidFill>
                  <a:prstClr val="black"/>
                </a:solidFill>
                <a:latin typeface="Tahoma" pitchFamily="34" charset="0"/>
              </a:rPr>
              <a:pPr/>
              <a:t>20</a:t>
            </a:fld>
            <a:endParaRPr lang="en-US" altLang="en-US" sz="1200">
              <a:solidFill>
                <a:prstClr val="black"/>
              </a:solidFill>
              <a:latin typeface="Tahoma" pitchFamily="34" charset="0"/>
            </a:endParaRPr>
          </a:p>
        </p:txBody>
      </p:sp>
      <p:sp>
        <p:nvSpPr>
          <p:cNvPr id="24579" name="Rectangle 3"/>
          <p:cNvSpPr>
            <a:spLocks noGrp="1" noRot="1" noChangeAspect="1" noChangeArrowheads="1" noTextEdit="1"/>
          </p:cNvSpPr>
          <p:nvPr>
            <p:ph type="sldImg"/>
          </p:nvPr>
        </p:nvSpPr>
        <p:spPr>
          <a:solidFill>
            <a:srgbClr val="FFFFFF"/>
          </a:solidFill>
          <a:ln/>
        </p:spPr>
      </p:sp>
      <p:sp>
        <p:nvSpPr>
          <p:cNvPr id="24580" name="Rectangle 2"/>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solidFill>
                <a:srgbClr val="000000"/>
              </a:solidFill>
              <a:cs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FE01432C-0334-4B7D-AD42-83B6FC45205A}" type="slidenum">
              <a:rPr lang="en-US" altLang="en-US" sz="1200">
                <a:solidFill>
                  <a:prstClr val="black"/>
                </a:solidFill>
                <a:latin typeface="Tahoma" pitchFamily="34" charset="0"/>
              </a:rPr>
              <a:pPr/>
              <a:t>21</a:t>
            </a:fld>
            <a:endParaRPr lang="en-US" altLang="en-US" sz="1200">
              <a:solidFill>
                <a:prstClr val="black"/>
              </a:solidFill>
              <a:latin typeface="Tahoma" pitchFamily="34" charset="0"/>
            </a:endParaRPr>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solidFill>
                <a:srgbClr val="000000"/>
              </a:solidFill>
              <a:cs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D8640467-8E2E-4EE6-AEB8-4F50868A5DD9}" type="slidenum">
              <a:rPr lang="en-US" altLang="en-US" sz="1200">
                <a:solidFill>
                  <a:prstClr val="black"/>
                </a:solidFill>
                <a:latin typeface="Tahoma" pitchFamily="34" charset="0"/>
              </a:rPr>
              <a:pPr/>
              <a:t>22</a:t>
            </a:fld>
            <a:endParaRPr lang="en-US" altLang="en-US" sz="1200">
              <a:solidFill>
                <a:prstClr val="black"/>
              </a:solidFill>
              <a:latin typeface="Tahoma" pitchFamily="34" charset="0"/>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solidFill>
                <a:srgbClr val="000000"/>
              </a:solidFill>
              <a:cs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B7A5B37E-2D34-4A10-B03A-96D8BF21925B}" type="slidenum">
              <a:rPr lang="en-US" altLang="en-US" sz="1200">
                <a:solidFill>
                  <a:prstClr val="black"/>
                </a:solidFill>
                <a:latin typeface="Tahoma" pitchFamily="34" charset="0"/>
              </a:rPr>
              <a:pPr/>
              <a:t>23</a:t>
            </a:fld>
            <a:endParaRPr lang="en-US" altLang="en-US" sz="1200">
              <a:solidFill>
                <a:prstClr val="black"/>
              </a:solidFill>
              <a:latin typeface="Tahoma" pitchFamily="34" charset="0"/>
            </a:endParaRPr>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solidFill>
                <a:srgbClr val="000000"/>
              </a:solidFill>
              <a:cs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AEAA38A5-295C-427C-9C65-D9C2F6422DC5}" type="slidenum">
              <a:rPr lang="en-US" altLang="en-US" sz="1200">
                <a:solidFill>
                  <a:prstClr val="black"/>
                </a:solidFill>
                <a:latin typeface="Tahoma" pitchFamily="34" charset="0"/>
              </a:rPr>
              <a:pPr/>
              <a:t>24</a:t>
            </a:fld>
            <a:endParaRPr lang="en-US" altLang="en-US" sz="1200">
              <a:solidFill>
                <a:prstClr val="black"/>
              </a:solidFill>
              <a:latin typeface="Tahoma" pitchFamily="34" charset="0"/>
            </a:endParaRPr>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solidFill>
                <a:srgbClr val="000000"/>
              </a:solidFill>
              <a:cs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69865099-7B32-4946-9F1E-85B509D32F9C}" type="slidenum">
              <a:rPr lang="en-US" altLang="en-US" sz="1200">
                <a:solidFill>
                  <a:prstClr val="black"/>
                </a:solidFill>
                <a:latin typeface="Tahoma" pitchFamily="34" charset="0"/>
              </a:rPr>
              <a:pPr/>
              <a:t>25</a:t>
            </a:fld>
            <a:endParaRPr lang="en-US" altLang="en-US" sz="1200">
              <a:solidFill>
                <a:prstClr val="black"/>
              </a:solidFill>
              <a:latin typeface="Tahoma" pitchFamily="34" charset="0"/>
            </a:endParaRPr>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solidFill>
                  <a:srgbClr val="000000"/>
                </a:solidFill>
                <a:cs typeface="Times New Roman" charset="0"/>
              </a:rPr>
              <a:t>Teacher Notes: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D1F87C6-7013-4FF0-A10C-3264979F5E1C}" type="slidenum">
              <a:rPr lang="en-US" altLang="en-US">
                <a:solidFill>
                  <a:prstClr val="black"/>
                </a:solidFill>
              </a:rPr>
              <a:pPr eaLnBrk="1" hangingPunct="1"/>
              <a:t>2</a:t>
            </a:fld>
            <a:endParaRPr lang="en-US" altLang="en-US">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Horse </a:t>
            </a:r>
            <a:r>
              <a:rPr lang="en-US" sz="1200" b="0" kern="1200" dirty="0" smtClean="0">
                <a:solidFill>
                  <a:schemeClr val="tx1"/>
                </a:solidFill>
                <a:latin typeface="+mn-lt"/>
                <a:ea typeface="+mn-ea"/>
                <a:cs typeface="+mn-cs"/>
              </a:rPr>
              <a:t>is spirited and energetic, was born to race and thrives in competition. A vigorous horse with the evergreen and renewal characteristics of </a:t>
            </a:r>
            <a:r>
              <a:rPr lang="en-US" sz="1200" b="1" kern="1200" dirty="0" smtClean="0">
                <a:solidFill>
                  <a:schemeClr val="tx1"/>
                </a:solidFill>
                <a:latin typeface="+mn-lt"/>
                <a:ea typeface="+mn-ea"/>
                <a:cs typeface="+mn-cs"/>
              </a:rPr>
              <a:t>Wood</a:t>
            </a:r>
            <a:r>
              <a:rPr lang="en-US" sz="1200" b="0" kern="1200" dirty="0" smtClean="0">
                <a:solidFill>
                  <a:schemeClr val="tx1"/>
                </a:solidFill>
                <a:latin typeface="+mn-lt"/>
                <a:ea typeface="+mn-ea"/>
                <a:cs typeface="+mn-cs"/>
              </a:rPr>
              <a:t> can mean for this year that </a:t>
            </a:r>
            <a:r>
              <a:rPr lang="en-US" sz="1200" b="1" kern="1200" dirty="0" smtClean="0">
                <a:solidFill>
                  <a:schemeClr val="tx1"/>
                </a:solidFill>
                <a:latin typeface="+mn-lt"/>
                <a:ea typeface="+mn-ea"/>
                <a:cs typeface="+mn-cs"/>
              </a:rPr>
              <a:t>this is the time to act!</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This will be the year to gallop and take off, literally, this is a good year for adventure and travel, for starting a new business, for buying a home... This is not the year for planning and contemplating, cautiousness was last year's business.</a:t>
            </a:r>
            <a:endParaRPr lang="en-US" dirty="0"/>
          </a:p>
        </p:txBody>
      </p:sp>
      <p:sp>
        <p:nvSpPr>
          <p:cNvPr id="4" name="Slide Number Placeholder 3"/>
          <p:cNvSpPr>
            <a:spLocks noGrp="1"/>
          </p:cNvSpPr>
          <p:nvPr>
            <p:ph type="sldNum" sz="quarter" idx="10"/>
          </p:nvPr>
        </p:nvSpPr>
        <p:spPr/>
        <p:txBody>
          <a:bodyPr/>
          <a:lstStyle/>
          <a:p>
            <a:fld id="{F9A4BBB0-5F8D-4C47-A5B5-1117391A5869}" type="slidenum">
              <a:rPr lang="en-US" smtClean="0"/>
              <a:t>3</a:t>
            </a:fld>
            <a:endParaRPr lang="en-US"/>
          </a:p>
        </p:txBody>
      </p:sp>
    </p:spTree>
    <p:extLst>
      <p:ext uri="{BB962C8B-B14F-4D97-AF65-F5344CB8AC3E}">
        <p14:creationId xmlns:p14="http://schemas.microsoft.com/office/powerpoint/2010/main" val="3927062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For example, green is sometimes selected as a main color of the dragon, which symbolizes a great harvest for the year to come. Other colors include: yellow symbolizing the empire, golden or silver colors representing prosperity, and red color representing excitement while its scales and tail are mostly beautiful silver colors and glittering which creates the joyous atmosphere for Chinese New year celebration. </a:t>
            </a:r>
            <a:endParaRPr lang="en-US" dirty="0"/>
          </a:p>
        </p:txBody>
      </p:sp>
      <p:sp>
        <p:nvSpPr>
          <p:cNvPr id="4" name="Slide Number Placeholder 3"/>
          <p:cNvSpPr>
            <a:spLocks noGrp="1"/>
          </p:cNvSpPr>
          <p:nvPr>
            <p:ph type="sldNum" sz="quarter" idx="10"/>
          </p:nvPr>
        </p:nvSpPr>
        <p:spPr/>
        <p:txBody>
          <a:bodyPr/>
          <a:lstStyle/>
          <a:p>
            <a:fld id="{F9A4BBB0-5F8D-4C47-A5B5-1117391A5869}" type="slidenum">
              <a:rPr lang="en-US" smtClean="0"/>
              <a:t>5</a:t>
            </a:fld>
            <a:endParaRPr lang="en-US"/>
          </a:p>
        </p:txBody>
      </p:sp>
    </p:spTree>
    <p:extLst>
      <p:ext uri="{BB962C8B-B14F-4D97-AF65-F5344CB8AC3E}">
        <p14:creationId xmlns:p14="http://schemas.microsoft.com/office/powerpoint/2010/main" val="2167537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smtClean="0">
                <a:solidFill>
                  <a:schemeClr val="tx1"/>
                </a:solidFill>
                <a:effectLst/>
                <a:latin typeface="+mn-lt"/>
                <a:ea typeface="+mn-ea"/>
                <a:cs typeface="+mn-cs"/>
              </a:rPr>
              <a:t>Horned Dragon (lung) most powerful generalized type of Chinese dragon, which can produce rain and is totally deaf.</a:t>
            </a:r>
          </a:p>
          <a:p>
            <a:pPr lvl="0" fontAlgn="base"/>
            <a:r>
              <a:rPr lang="en-US" sz="1200" kern="1200" dirty="0" smtClean="0">
                <a:solidFill>
                  <a:schemeClr val="tx1"/>
                </a:solidFill>
                <a:effectLst/>
                <a:latin typeface="+mn-lt"/>
                <a:ea typeface="+mn-ea"/>
                <a:cs typeface="+mn-cs"/>
              </a:rPr>
              <a:t>Winged Dragon</a:t>
            </a:r>
          </a:p>
          <a:p>
            <a:pPr lvl="0" fontAlgn="base"/>
            <a:r>
              <a:rPr lang="en-US" sz="1200" kern="1200" dirty="0" smtClean="0">
                <a:solidFill>
                  <a:schemeClr val="tx1"/>
                </a:solidFill>
                <a:effectLst/>
                <a:latin typeface="+mn-lt"/>
                <a:ea typeface="+mn-ea"/>
                <a:cs typeface="+mn-cs"/>
              </a:rPr>
              <a:t>Celestial Dragon (which supports and protects the mansions of the gods)</a:t>
            </a:r>
          </a:p>
          <a:p>
            <a:pPr lvl="0" fontAlgn="base"/>
            <a:r>
              <a:rPr lang="en-US" sz="1200" kern="1200" dirty="0" smtClean="0">
                <a:solidFill>
                  <a:schemeClr val="tx1"/>
                </a:solidFill>
                <a:effectLst/>
                <a:latin typeface="+mn-lt"/>
                <a:ea typeface="+mn-ea"/>
                <a:cs typeface="+mn-cs"/>
              </a:rPr>
              <a:t>Spiritual Dragon (generates wind and rain for the benefit of mankind)</a:t>
            </a:r>
          </a:p>
          <a:p>
            <a:pPr lvl="0" fontAlgn="base"/>
            <a:r>
              <a:rPr lang="en-US" sz="1200" kern="1200" dirty="0" smtClean="0">
                <a:solidFill>
                  <a:schemeClr val="tx1"/>
                </a:solidFill>
                <a:effectLst/>
                <a:latin typeface="+mn-lt"/>
                <a:ea typeface="+mn-ea"/>
                <a:cs typeface="+mn-cs"/>
              </a:rPr>
              <a:t>Dragon of Hidden Treasures (which keeps guard over concealed wealth)</a:t>
            </a:r>
          </a:p>
          <a:p>
            <a:pPr lvl="0" fontAlgn="base"/>
            <a:r>
              <a:rPr lang="en-US" sz="1200" kern="1200" dirty="0" smtClean="0">
                <a:solidFill>
                  <a:schemeClr val="tx1"/>
                </a:solidFill>
                <a:effectLst/>
                <a:latin typeface="+mn-lt"/>
                <a:ea typeface="+mn-ea"/>
                <a:cs typeface="+mn-cs"/>
              </a:rPr>
              <a:t>The Coiling Dragon (which lives in water)</a:t>
            </a:r>
          </a:p>
          <a:p>
            <a:pPr lvl="0" fontAlgn="base"/>
            <a:r>
              <a:rPr lang="en-US" sz="1200" kern="1200" dirty="0" smtClean="0">
                <a:solidFill>
                  <a:schemeClr val="tx1"/>
                </a:solidFill>
                <a:effectLst/>
                <a:latin typeface="+mn-lt"/>
                <a:ea typeface="+mn-ea"/>
                <a:cs typeface="+mn-cs"/>
              </a:rPr>
              <a:t>The Yellow Dragon (which once emerged from water and presented the legendary Emperor Fu Shi with the elements of writing)</a:t>
            </a:r>
          </a:p>
          <a:p>
            <a:pPr lvl="0" fontAlgn="base"/>
            <a:r>
              <a:rPr lang="en-US" sz="1200" kern="1200" dirty="0" smtClean="0">
                <a:solidFill>
                  <a:schemeClr val="tx1"/>
                </a:solidFill>
                <a:effectLst/>
                <a:latin typeface="+mn-lt"/>
                <a:ea typeface="+mn-ea"/>
                <a:cs typeface="+mn-cs"/>
              </a:rPr>
              <a:t>Homeless Dragon (Ii) that lives in the ocean and another type (</a:t>
            </a:r>
            <a:r>
              <a:rPr lang="en-US" sz="1200" kern="1200" dirty="0" err="1" smtClean="0">
                <a:solidFill>
                  <a:schemeClr val="tx1"/>
                </a:solidFill>
                <a:effectLst/>
                <a:latin typeface="+mn-lt"/>
                <a:ea typeface="+mn-ea"/>
                <a:cs typeface="+mn-cs"/>
              </a:rPr>
              <a:t>chiao</a:t>
            </a:r>
            <a:r>
              <a:rPr lang="en-US" sz="1200" kern="1200" dirty="0" smtClean="0">
                <a:solidFill>
                  <a:schemeClr val="tx1"/>
                </a:solidFill>
                <a:effectLst/>
                <a:latin typeface="+mn-lt"/>
                <a:ea typeface="+mn-ea"/>
                <a:cs typeface="+mn-cs"/>
              </a:rPr>
              <a:t>) that is scale-covered and usually inhabits marshes but also keeps dens in the mountains.</a:t>
            </a:r>
          </a:p>
          <a:p>
            <a:pPr lvl="0" fontAlgn="base"/>
            <a:r>
              <a:rPr lang="en-US" sz="1200" kern="1200" dirty="0" smtClean="0">
                <a:solidFill>
                  <a:schemeClr val="tx1"/>
                </a:solidFill>
                <a:effectLst/>
                <a:latin typeface="+mn-lt"/>
                <a:ea typeface="+mn-ea"/>
                <a:cs typeface="+mn-cs"/>
              </a:rPr>
              <a:t>Dragon King, which actually consists of four separate dragons, each of which rules over one of the four seas, those of the east, south, west, and north</a:t>
            </a:r>
          </a:p>
          <a:p>
            <a:endParaRPr lang="en-US" dirty="0"/>
          </a:p>
        </p:txBody>
      </p:sp>
      <p:sp>
        <p:nvSpPr>
          <p:cNvPr id="4" name="Slide Number Placeholder 3"/>
          <p:cNvSpPr>
            <a:spLocks noGrp="1"/>
          </p:cNvSpPr>
          <p:nvPr>
            <p:ph type="sldNum" sz="quarter" idx="10"/>
          </p:nvPr>
        </p:nvSpPr>
        <p:spPr/>
        <p:txBody>
          <a:bodyPr/>
          <a:lstStyle/>
          <a:p>
            <a:fld id="{F9A4BBB0-5F8D-4C47-A5B5-1117391A5869}" type="slidenum">
              <a:rPr lang="en-US" smtClean="0"/>
              <a:t>8</a:t>
            </a:fld>
            <a:endParaRPr lang="en-US"/>
          </a:p>
        </p:txBody>
      </p:sp>
    </p:spTree>
    <p:extLst>
      <p:ext uri="{BB962C8B-B14F-4D97-AF65-F5344CB8AC3E}">
        <p14:creationId xmlns:p14="http://schemas.microsoft.com/office/powerpoint/2010/main" val="896789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Although scholars can't come to agreement on the precise origin of the first Chinese dragons, there are theories that they might have been stylized evolutions of the saltwater crocodile. This particular reptile was known for sensing rainfall, and dragons themselves have a strong association with rainfall, storms, and floods. Conceivably, crocodile representations could have evolved to more fanciful representations that resemble the dragons we know today.</a:t>
            </a:r>
            <a:endParaRPr lang="en-US" dirty="0" smtClean="0"/>
          </a:p>
          <a:p>
            <a:endParaRPr lang="en-US" dirty="0"/>
          </a:p>
        </p:txBody>
      </p:sp>
      <p:sp>
        <p:nvSpPr>
          <p:cNvPr id="4" name="Slide Number Placeholder 3"/>
          <p:cNvSpPr>
            <a:spLocks noGrp="1"/>
          </p:cNvSpPr>
          <p:nvPr>
            <p:ph type="sldNum" sz="quarter" idx="10"/>
          </p:nvPr>
        </p:nvSpPr>
        <p:spPr/>
        <p:txBody>
          <a:bodyPr/>
          <a:lstStyle/>
          <a:p>
            <a:fld id="{F9A4BBB0-5F8D-4C47-A5B5-1117391A5869}" type="slidenum">
              <a:rPr lang="en-US" smtClean="0"/>
              <a:t>9</a:t>
            </a:fld>
            <a:endParaRPr lang="en-US"/>
          </a:p>
        </p:txBody>
      </p:sp>
    </p:spTree>
    <p:extLst>
      <p:ext uri="{BB962C8B-B14F-4D97-AF65-F5344CB8AC3E}">
        <p14:creationId xmlns:p14="http://schemas.microsoft.com/office/powerpoint/2010/main" val="332686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smtClean="0">
                <a:solidFill>
                  <a:schemeClr val="tx1"/>
                </a:solidFill>
                <a:effectLst/>
                <a:latin typeface="+mn-lt"/>
                <a:ea typeface="+mn-ea"/>
                <a:cs typeface="+mn-cs"/>
              </a:rPr>
              <a:t>Horned Dragon (lung) most powerful generalized type of Chinese dragon, which can produce rain and is totally deaf.</a:t>
            </a:r>
          </a:p>
          <a:p>
            <a:pPr fontAlgn="base"/>
            <a:r>
              <a:rPr lang="en-US" sz="1200" kern="1200" dirty="0" smtClean="0">
                <a:solidFill>
                  <a:schemeClr val="tx1"/>
                </a:solidFill>
                <a:effectLst/>
                <a:latin typeface="+mn-lt"/>
                <a:ea typeface="+mn-ea"/>
                <a:cs typeface="+mn-cs"/>
              </a:rPr>
              <a:t> </a:t>
            </a:r>
          </a:p>
          <a:p>
            <a:pPr lvl="0" fontAlgn="base"/>
            <a:r>
              <a:rPr lang="en-US" sz="1200" kern="1200" dirty="0" smtClean="0">
                <a:solidFill>
                  <a:schemeClr val="tx1"/>
                </a:solidFill>
                <a:effectLst/>
                <a:latin typeface="+mn-lt"/>
                <a:ea typeface="+mn-ea"/>
                <a:cs typeface="+mn-cs"/>
              </a:rPr>
              <a:t>Winged Dragon</a:t>
            </a:r>
          </a:p>
          <a:p>
            <a:pPr fontAlgn="base"/>
            <a:r>
              <a:rPr lang="en-US" sz="1200" kern="1200" dirty="0" smtClean="0">
                <a:solidFill>
                  <a:schemeClr val="tx1"/>
                </a:solidFill>
                <a:effectLst/>
                <a:latin typeface="+mn-lt"/>
                <a:ea typeface="+mn-ea"/>
                <a:cs typeface="+mn-cs"/>
              </a:rPr>
              <a:t> </a:t>
            </a:r>
          </a:p>
          <a:p>
            <a:pPr lvl="0" fontAlgn="base"/>
            <a:r>
              <a:rPr lang="en-US" sz="1200" kern="1200" dirty="0" smtClean="0">
                <a:solidFill>
                  <a:schemeClr val="tx1"/>
                </a:solidFill>
                <a:effectLst/>
                <a:latin typeface="+mn-lt"/>
                <a:ea typeface="+mn-ea"/>
                <a:cs typeface="+mn-cs"/>
              </a:rPr>
              <a:t>Celestial Dragon (which supports and protects the mansions of the gods)</a:t>
            </a:r>
          </a:p>
          <a:p>
            <a:pPr fontAlgn="base"/>
            <a:r>
              <a:rPr lang="en-US" sz="1200" kern="1200" dirty="0" smtClean="0">
                <a:solidFill>
                  <a:schemeClr val="tx1"/>
                </a:solidFill>
                <a:effectLst/>
                <a:latin typeface="+mn-lt"/>
                <a:ea typeface="+mn-ea"/>
                <a:cs typeface="+mn-cs"/>
              </a:rPr>
              <a:t> </a:t>
            </a:r>
          </a:p>
          <a:p>
            <a:pPr lvl="0" fontAlgn="base"/>
            <a:r>
              <a:rPr lang="en-US" sz="1200" kern="1200" dirty="0" smtClean="0">
                <a:solidFill>
                  <a:schemeClr val="tx1"/>
                </a:solidFill>
                <a:effectLst/>
                <a:latin typeface="+mn-lt"/>
                <a:ea typeface="+mn-ea"/>
                <a:cs typeface="+mn-cs"/>
              </a:rPr>
              <a:t>Spiritual Dragon (generates wind and rain for the benefit of mankind)</a:t>
            </a:r>
          </a:p>
          <a:p>
            <a:pPr fontAlgn="base"/>
            <a:r>
              <a:rPr lang="en-US" sz="1200" kern="1200" dirty="0" smtClean="0">
                <a:solidFill>
                  <a:schemeClr val="tx1"/>
                </a:solidFill>
                <a:effectLst/>
                <a:latin typeface="+mn-lt"/>
                <a:ea typeface="+mn-ea"/>
                <a:cs typeface="+mn-cs"/>
              </a:rPr>
              <a:t> </a:t>
            </a:r>
          </a:p>
          <a:p>
            <a:pPr lvl="0" fontAlgn="base"/>
            <a:r>
              <a:rPr lang="en-US" sz="1200" kern="1200" dirty="0" smtClean="0">
                <a:solidFill>
                  <a:schemeClr val="tx1"/>
                </a:solidFill>
                <a:effectLst/>
                <a:latin typeface="+mn-lt"/>
                <a:ea typeface="+mn-ea"/>
                <a:cs typeface="+mn-cs"/>
              </a:rPr>
              <a:t>Dragon of Hidden Treasures (which keeps guard over concealed wealth)</a:t>
            </a:r>
          </a:p>
          <a:p>
            <a:pPr fontAlgn="base"/>
            <a:r>
              <a:rPr lang="en-US" sz="1200" kern="1200" dirty="0" smtClean="0">
                <a:solidFill>
                  <a:schemeClr val="tx1"/>
                </a:solidFill>
                <a:effectLst/>
                <a:latin typeface="+mn-lt"/>
                <a:ea typeface="+mn-ea"/>
                <a:cs typeface="+mn-cs"/>
              </a:rPr>
              <a:t> </a:t>
            </a:r>
          </a:p>
          <a:p>
            <a:pPr lvl="0" fontAlgn="base"/>
            <a:r>
              <a:rPr lang="en-US" sz="1200" kern="1200" dirty="0" smtClean="0">
                <a:solidFill>
                  <a:schemeClr val="tx1"/>
                </a:solidFill>
                <a:effectLst/>
                <a:latin typeface="+mn-lt"/>
                <a:ea typeface="+mn-ea"/>
                <a:cs typeface="+mn-cs"/>
              </a:rPr>
              <a:t>The Coiling Dragon (which lives in water)</a:t>
            </a:r>
          </a:p>
          <a:p>
            <a:pPr fontAlgn="base"/>
            <a:r>
              <a:rPr lang="en-US" sz="1200" kern="1200" dirty="0" smtClean="0">
                <a:solidFill>
                  <a:schemeClr val="tx1"/>
                </a:solidFill>
                <a:effectLst/>
                <a:latin typeface="+mn-lt"/>
                <a:ea typeface="+mn-ea"/>
                <a:cs typeface="+mn-cs"/>
              </a:rPr>
              <a:t> </a:t>
            </a:r>
          </a:p>
          <a:p>
            <a:pPr lvl="0" fontAlgn="base"/>
            <a:r>
              <a:rPr lang="en-US" sz="1200" kern="1200" dirty="0" smtClean="0">
                <a:solidFill>
                  <a:schemeClr val="tx1"/>
                </a:solidFill>
                <a:effectLst/>
                <a:latin typeface="+mn-lt"/>
                <a:ea typeface="+mn-ea"/>
                <a:cs typeface="+mn-cs"/>
              </a:rPr>
              <a:t>The Yellow Dragon (which once emerged from water and presented the legendary Emperor Fu Shi with the elements of writing)</a:t>
            </a:r>
          </a:p>
          <a:p>
            <a:pPr fontAlgn="base"/>
            <a:r>
              <a:rPr lang="en-US" sz="1200" kern="1200" dirty="0" smtClean="0">
                <a:solidFill>
                  <a:schemeClr val="tx1"/>
                </a:solidFill>
                <a:effectLst/>
                <a:latin typeface="+mn-lt"/>
                <a:ea typeface="+mn-ea"/>
                <a:cs typeface="+mn-cs"/>
              </a:rPr>
              <a:t> </a:t>
            </a:r>
          </a:p>
          <a:p>
            <a:pPr lvl="0" fontAlgn="base"/>
            <a:r>
              <a:rPr lang="en-US" sz="1200" kern="1200" dirty="0" smtClean="0">
                <a:solidFill>
                  <a:schemeClr val="tx1"/>
                </a:solidFill>
                <a:effectLst/>
                <a:latin typeface="+mn-lt"/>
                <a:ea typeface="+mn-ea"/>
                <a:cs typeface="+mn-cs"/>
              </a:rPr>
              <a:t>Homeless Dragon (Ii) that lives in the ocean and another type (</a:t>
            </a:r>
            <a:r>
              <a:rPr lang="en-US" sz="1200" kern="1200" dirty="0" err="1" smtClean="0">
                <a:solidFill>
                  <a:schemeClr val="tx1"/>
                </a:solidFill>
                <a:effectLst/>
                <a:latin typeface="+mn-lt"/>
                <a:ea typeface="+mn-ea"/>
                <a:cs typeface="+mn-cs"/>
              </a:rPr>
              <a:t>chiao</a:t>
            </a:r>
            <a:r>
              <a:rPr lang="en-US" sz="1200" kern="1200" dirty="0" smtClean="0">
                <a:solidFill>
                  <a:schemeClr val="tx1"/>
                </a:solidFill>
                <a:effectLst/>
                <a:latin typeface="+mn-lt"/>
                <a:ea typeface="+mn-ea"/>
                <a:cs typeface="+mn-cs"/>
              </a:rPr>
              <a:t>) that is scale-covered and usually inhabits marshes but also keeps dens in the mountains.</a:t>
            </a:r>
          </a:p>
          <a:p>
            <a:pPr fontAlgn="base"/>
            <a:r>
              <a:rPr lang="en-US" sz="1200" kern="1200" dirty="0" smtClean="0">
                <a:solidFill>
                  <a:schemeClr val="tx1"/>
                </a:solidFill>
                <a:effectLst/>
                <a:latin typeface="+mn-lt"/>
                <a:ea typeface="+mn-ea"/>
                <a:cs typeface="+mn-cs"/>
              </a:rPr>
              <a:t> </a:t>
            </a:r>
          </a:p>
          <a:p>
            <a:pPr lvl="0" fontAlgn="base"/>
            <a:r>
              <a:rPr lang="en-US" sz="1200" kern="1200" dirty="0" smtClean="0">
                <a:solidFill>
                  <a:schemeClr val="tx1"/>
                </a:solidFill>
                <a:effectLst/>
                <a:latin typeface="+mn-lt"/>
                <a:ea typeface="+mn-ea"/>
                <a:cs typeface="+mn-cs"/>
              </a:rPr>
              <a:t>Dragon King, which actually consists of four separate dragons, each of which rules over one of the four seas, those of the east, south, west, and north</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A4BBB0-5F8D-4C47-A5B5-1117391A5869}" type="slidenum">
              <a:rPr lang="en-US" smtClean="0"/>
              <a:t>12</a:t>
            </a:fld>
            <a:endParaRPr lang="en-US"/>
          </a:p>
        </p:txBody>
      </p:sp>
    </p:spTree>
    <p:extLst>
      <p:ext uri="{BB962C8B-B14F-4D97-AF65-F5344CB8AC3E}">
        <p14:creationId xmlns:p14="http://schemas.microsoft.com/office/powerpoint/2010/main" val="2427998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A64F1BB8-AB1D-43C7-8E0D-B8B03CD9B2FE}" type="slidenum">
              <a:rPr lang="en-US" altLang="en-US" sz="1200">
                <a:solidFill>
                  <a:prstClr val="black"/>
                </a:solidFill>
                <a:latin typeface="Tahoma" pitchFamily="34" charset="0"/>
              </a:rPr>
              <a:pPr/>
              <a:t>14</a:t>
            </a:fld>
            <a:endParaRPr lang="en-US" altLang="en-US" sz="1200">
              <a:solidFill>
                <a:prstClr val="black"/>
              </a:solidFill>
              <a:latin typeface="Tahoma" pitchFamily="34" charset="0"/>
            </a:endParaRPr>
          </a:p>
        </p:txBody>
      </p:sp>
      <p:sp>
        <p:nvSpPr>
          <p:cNvPr id="18435" name="Rectangle 3"/>
          <p:cNvSpPr>
            <a:spLocks noGrp="1" noRot="1" noChangeAspect="1" noChangeArrowheads="1" noTextEdit="1"/>
          </p:cNvSpPr>
          <p:nvPr>
            <p:ph type="sldImg"/>
          </p:nvPr>
        </p:nvSpPr>
        <p:spPr>
          <a:solidFill>
            <a:srgbClr val="FFFFFF"/>
          </a:solidFill>
          <a:ln/>
        </p:spPr>
      </p:sp>
      <p:sp>
        <p:nvSpPr>
          <p:cNvPr id="18436" name="Rectangle 2"/>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solidFill>
                  <a:srgbClr val="000000"/>
                </a:solidFill>
                <a:cs typeface="Times New Roman"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2047A5E9-2777-40B3-B8AB-CF9AB1486822}" type="slidenum">
              <a:rPr lang="en-US" altLang="en-US" sz="1200">
                <a:solidFill>
                  <a:prstClr val="black"/>
                </a:solidFill>
                <a:latin typeface="Tahoma" pitchFamily="34" charset="0"/>
              </a:rPr>
              <a:pPr/>
              <a:t>15</a:t>
            </a:fld>
            <a:endParaRPr lang="en-US" altLang="en-US" sz="1200">
              <a:solidFill>
                <a:prstClr val="black"/>
              </a:solidFill>
              <a:latin typeface="Tahoma" pitchFamily="34" charset="0"/>
            </a:endParaRPr>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solidFill>
                  <a:srgbClr val="000000"/>
                </a:solidFill>
                <a:cs typeface="Times New Roman" charset="0"/>
              </a:rPr>
              <a:t>Teacher Notes: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C6D820F4-7B44-40A3-BBAC-497C989874C1}" type="datetimeFigureOut">
              <a:rPr lang="en-US" smtClean="0"/>
              <a:t>1/7/2015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895474D-33FB-4C86-8C71-8FF25534B3AF}"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D820F4-7B44-40A3-BBAC-497C989874C1}" type="datetimeFigureOut">
              <a:rPr lang="en-US" smtClean="0"/>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5474D-33FB-4C86-8C71-8FF25534B3AF}"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D820F4-7B44-40A3-BBAC-497C989874C1}" type="datetimeFigureOut">
              <a:rPr lang="en-US" smtClean="0"/>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5474D-33FB-4C86-8C71-8FF25534B3AF}"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79DD0C-80F5-4E94-BB03-16A4D83CD9D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90670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6EB0E9-0AAD-48F7-A127-404FC55D38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7276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221E41-5B99-49AC-81C5-DC3A26AEE7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19302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B83584-BB4E-4064-9E49-4849DBC4EA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67450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3F8DD0-1B98-4B9B-B01D-A71EF34294A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74035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B6A21BF-CE08-4558-B131-F99B1E2A317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91996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B3D85BD-3899-4332-A01C-5AFAE0E183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4995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D2720B-3CBE-4346-BDB1-7839354DC89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0940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745505" cy="3877815"/>
          </a:xfrm>
        </p:spPr>
        <p:txBody>
          <a:bodyPr>
            <a:normAutofit/>
          </a:bodyPr>
          <a:lstStyle>
            <a:lvl1pPr>
              <a:defRPr sz="2800"/>
            </a:lvl1pPr>
            <a:lvl2pPr>
              <a:defRPr sz="24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D820F4-7B44-40A3-BBAC-497C989874C1}" type="datetimeFigureOut">
              <a:rPr lang="en-US" smtClean="0"/>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5474D-33FB-4C86-8C71-8FF25534B3AF}" type="slidenum">
              <a:rPr lang="en-US" smtClean="0"/>
              <a:t>‹#›</a:t>
            </a:fld>
            <a:endParaRPr lang="en-US"/>
          </a:p>
        </p:txBody>
      </p:sp>
      <p:sp>
        <p:nvSpPr>
          <p:cNvPr id="11" name="Title 10"/>
          <p:cNvSpPr>
            <a:spLocks noGrp="1"/>
          </p:cNvSpPr>
          <p:nvPr>
            <p:ph type="title"/>
          </p:nvPr>
        </p:nvSpPr>
        <p:spPr>
          <a:xfrm>
            <a:off x="685800" y="381000"/>
            <a:ext cx="7756263" cy="1054250"/>
          </a:xfrm>
        </p:spPr>
        <p:txBody>
          <a:bodyPr/>
          <a:lstStyle>
            <a:lvl1pPr>
              <a:defRPr sz="4400"/>
            </a:lvl1pPr>
          </a:lstStyle>
          <a:p>
            <a:r>
              <a:rPr lang="en-US" smtClean="0"/>
              <a:t>Click to edit Master title style</a:t>
            </a:r>
            <a:endParaRPr lang="en-US"/>
          </a:p>
        </p:txBody>
      </p:sp>
      <p:grpSp>
        <p:nvGrpSpPr>
          <p:cNvPr id="12" name="Group 11"/>
          <p:cNvGrpSpPr/>
          <p:nvPr/>
        </p:nvGrpSpPr>
        <p:grpSpPr>
          <a:xfrm>
            <a:off x="1172584" y="990600"/>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606DC9-8945-4D13-AD13-B376864667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23206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086EB4-FA74-406D-A2B1-961AA588A4E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90761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17F518-518F-4A2B-A54A-EB002F48099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86608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sz="2800">
                <a:solidFill>
                  <a:srgbClr val="FFFFFF"/>
                </a:solidFill>
                <a:latin typeface="Arial" charset="0"/>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smtClean="0">
                <a:solidFill>
                  <a:srgbClr val="FFFFFF"/>
                </a:solidFill>
                <a:latin typeface="Arial" charset="0"/>
              </a:endParaRPr>
            </a:p>
          </p:txBody>
        </p:sp>
      </p:grpSp>
      <p:pic>
        <p:nvPicPr>
          <p:cNvPr id="7" name="Picture 10" descr="ancient china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16688" y="333375"/>
            <a:ext cx="220027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12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8" name="Rectangle 6"/>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9" name="Rectangle 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10" name="Rectangle 8"/>
          <p:cNvSpPr>
            <a:spLocks noGrp="1" noChangeArrowheads="1"/>
          </p:cNvSpPr>
          <p:nvPr>
            <p:ph type="sldNum" sz="quarter" idx="12"/>
          </p:nvPr>
        </p:nvSpPr>
        <p:spPr/>
        <p:txBody>
          <a:bodyPr/>
          <a:lstStyle>
            <a:lvl1pPr>
              <a:defRPr/>
            </a:lvl1pPr>
          </a:lstStyle>
          <a:p>
            <a:pPr>
              <a:defRPr/>
            </a:pPr>
            <a:fld id="{21EC5F52-CE75-4DFD-92A2-916AA4F83F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5401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2E0A71D-891D-4BDD-A42A-5E7991DDCA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5177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308EC18-7BF0-43C2-96BC-C0413018D3B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9697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1D43909A-6325-4C8F-A293-4FAA4C73AF0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5771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511B924D-549D-406E-BF1B-9E793D91E9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8802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98487989-0C02-423C-864A-25035CD149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7118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49FB21FA-4C36-4E24-9D40-184F2BFA4E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67680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D820F4-7B44-40A3-BBAC-497C989874C1}" type="datetimeFigureOut">
              <a:rPr lang="en-US" smtClean="0"/>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5474D-33FB-4C86-8C71-8FF25534B3A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4C1940BD-3FF4-4874-BEEF-221D25A529F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9081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90E2555C-4AF3-462B-867F-E48C7F8F53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4720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447B9AE8-EC00-458C-B701-A121FF7105E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54834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A9A736B5-BECE-4B08-A807-9BE591363B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95168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EB3EC229-137E-4E8F-B460-56003B50B7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01052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sz="2800">
                <a:solidFill>
                  <a:srgbClr val="FFFFFF"/>
                </a:solidFill>
                <a:latin typeface="Arial" charset="0"/>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smtClean="0">
                <a:solidFill>
                  <a:srgbClr val="FFFFFF"/>
                </a:solidFill>
                <a:latin typeface="Arial" charset="0"/>
              </a:endParaRPr>
            </a:p>
          </p:txBody>
        </p:sp>
      </p:grpSp>
      <p:pic>
        <p:nvPicPr>
          <p:cNvPr id="7" name="Picture 10" descr="ancient china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16688" y="333375"/>
            <a:ext cx="220027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12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8" name="Rectangle 6"/>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9" name="Rectangle 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10" name="Rectangle 8"/>
          <p:cNvSpPr>
            <a:spLocks noGrp="1" noChangeArrowheads="1"/>
          </p:cNvSpPr>
          <p:nvPr>
            <p:ph type="sldNum" sz="quarter" idx="12"/>
          </p:nvPr>
        </p:nvSpPr>
        <p:spPr/>
        <p:txBody>
          <a:bodyPr/>
          <a:lstStyle>
            <a:lvl1pPr>
              <a:defRPr/>
            </a:lvl1pPr>
          </a:lstStyle>
          <a:p>
            <a:pPr>
              <a:defRPr/>
            </a:pPr>
            <a:fld id="{21EC5F52-CE75-4DFD-92A2-916AA4F83F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82030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2E0A71D-891D-4BDD-A42A-5E7991DDCA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48031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308EC18-7BF0-43C2-96BC-C0413018D3B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7096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1D43909A-6325-4C8F-A293-4FAA4C73AF0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9719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511B924D-549D-406E-BF1B-9E793D91E9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2750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D820F4-7B44-40A3-BBAC-497C989874C1}" type="datetimeFigureOut">
              <a:rPr lang="en-US" smtClean="0"/>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5474D-33FB-4C86-8C71-8FF25534B3AF}" type="slidenum">
              <a:rPr lang="en-US" smtClean="0"/>
              <a:t>‹#›</a:t>
            </a:fld>
            <a:endParaRPr lang="en-US"/>
          </a:p>
        </p:txBody>
      </p:sp>
      <p:sp>
        <p:nvSpPr>
          <p:cNvPr id="12" name="Title 11"/>
          <p:cNvSpPr>
            <a:spLocks noGrp="1"/>
          </p:cNvSpPr>
          <p:nvPr>
            <p:ph type="title"/>
          </p:nvPr>
        </p:nvSpPr>
        <p:spPr>
          <a:xfrm>
            <a:off x="685800" y="228600"/>
            <a:ext cx="7756263" cy="1054250"/>
          </a:xfrm>
        </p:spPr>
        <p:txBody>
          <a:bodyPr/>
          <a:lstStyle>
            <a:lvl1pPr>
              <a:defRPr sz="4400">
                <a:solidFill>
                  <a:schemeClr val="tx2"/>
                </a:solidFill>
              </a:defRPr>
            </a:lvl1pPr>
          </a:lstStyle>
          <a:p>
            <a:r>
              <a:rPr lang="en-US" dirty="0" smtClean="0"/>
              <a:t>Click to edit Master title style</a:t>
            </a:r>
            <a:endParaRPr lang="en-US" dirty="0"/>
          </a:p>
        </p:txBody>
      </p:sp>
      <p:grpSp>
        <p:nvGrpSpPr>
          <p:cNvPr id="13" name="Group 12"/>
          <p:cNvGrpSpPr/>
          <p:nvPr/>
        </p:nvGrpSpPr>
        <p:grpSpPr>
          <a:xfrm>
            <a:off x="1143000" y="914400"/>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09600" y="182880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8200" y="182880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98487989-0C02-423C-864A-25035CD149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721415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49FB21FA-4C36-4E24-9D40-184F2BFA4E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70847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4C1940BD-3FF4-4874-BEEF-221D25A529F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28377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90E2555C-4AF3-462B-867F-E48C7F8F53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68900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447B9AE8-EC00-458C-B701-A121FF7105E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481968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A9A736B5-BECE-4B08-A807-9BE591363B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852028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EB3EC229-137E-4E8F-B460-56003B50B7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9557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D820F4-7B44-40A3-BBAC-497C989874C1}" type="datetimeFigureOut">
              <a:rPr lang="en-US" smtClean="0"/>
              <a:t>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95474D-33FB-4C86-8C71-8FF25534B3AF}"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D820F4-7B44-40A3-BBAC-497C989874C1}" type="datetimeFigureOut">
              <a:rPr lang="en-US" smtClean="0"/>
              <a:t>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95474D-33FB-4C86-8C71-8FF25534B3AF}"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820F4-7B44-40A3-BBAC-497C989874C1}" type="datetimeFigureOut">
              <a:rPr lang="en-US" smtClean="0"/>
              <a:t>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95474D-33FB-4C86-8C71-8FF25534B3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D820F4-7B44-40A3-BBAC-497C989874C1}" type="datetimeFigureOut">
              <a:rPr lang="en-US" smtClean="0"/>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5474D-33FB-4C86-8C71-8FF25534B3A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D820F4-7B44-40A3-BBAC-497C989874C1}" type="datetimeFigureOut">
              <a:rPr lang="en-US" smtClean="0"/>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5474D-33FB-4C86-8C71-8FF25534B3A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C6D820F4-7B44-40A3-BBAC-497C989874C1}" type="datetimeFigureOut">
              <a:rPr lang="en-US" smtClean="0"/>
              <a:t>1/7/2015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4895474D-33FB-4C86-8C71-8FF25534B3A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4ADB5A39-446C-45C2-8BB7-C119C4DD7963}"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665313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409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0">
              <a:gsLst>
                <a:gs pos="0">
                  <a:schemeClr val="bg1">
                    <a:gamma/>
                    <a:shade val="94118"/>
                    <a:invGamma/>
                  </a:schemeClr>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sz="2800">
                <a:solidFill>
                  <a:srgbClr val="FFFFFF"/>
                </a:solidFill>
                <a:latin typeface="Arial" charset="0"/>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smtClean="0">
                <a:solidFill>
                  <a:srgbClr val="FFFFFF"/>
                </a:solidFill>
                <a:latin typeface="Arial" charset="0"/>
              </a:endParaRPr>
            </a:p>
          </p:txBody>
        </p:sp>
      </p:grpSp>
      <p:sp>
        <p:nvSpPr>
          <p:cNvPr id="410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410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410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fontAlgn="base">
              <a:spcBef>
                <a:spcPct val="0"/>
              </a:spcBef>
              <a:spcAft>
                <a:spcPct val="0"/>
              </a:spcAft>
              <a:defRPr/>
            </a:pPr>
            <a:fld id="{88418E0F-BD1A-43AA-B2B0-378BFF30AC5E}"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443833721"/>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409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0">
              <a:gsLst>
                <a:gs pos="0">
                  <a:schemeClr val="bg1">
                    <a:gamma/>
                    <a:shade val="94118"/>
                    <a:invGamma/>
                  </a:schemeClr>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sz="2800">
                <a:solidFill>
                  <a:srgbClr val="FFFFFF"/>
                </a:solidFill>
                <a:latin typeface="Arial" charset="0"/>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800" smtClean="0">
                <a:solidFill>
                  <a:srgbClr val="FFFFFF"/>
                </a:solidFill>
                <a:latin typeface="Arial" charset="0"/>
              </a:endParaRPr>
            </a:p>
          </p:txBody>
        </p:sp>
      </p:grpSp>
      <p:sp>
        <p:nvSpPr>
          <p:cNvPr id="410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410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410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fontAlgn="base">
              <a:spcBef>
                <a:spcPct val="0"/>
              </a:spcBef>
              <a:spcAft>
                <a:spcPct val="0"/>
              </a:spcAft>
              <a:defRPr/>
            </a:pPr>
            <a:fld id="{88418E0F-BD1A-43AA-B2B0-378BFF30AC5E}"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633839852"/>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hina-family-adventure.com/chinese-dragon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hyperlink" Target="http://www.pppst.com/clipart.html" TargetMode="External"/><Relationship Id="rId4" Type="http://schemas.openxmlformats.org/officeDocument/2006/relationships/hyperlink" Target="http://china.mrdonn.org/index.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828800"/>
            <a:ext cx="7745505" cy="4876800"/>
          </a:xfrm>
        </p:spPr>
        <p:txBody>
          <a:bodyPr>
            <a:normAutofit/>
          </a:bodyPr>
          <a:lstStyle/>
          <a:p>
            <a:pPr>
              <a:lnSpc>
                <a:spcPct val="110000"/>
              </a:lnSpc>
            </a:pPr>
            <a:r>
              <a:rPr lang="en-US" dirty="0" smtClean="0">
                <a:solidFill>
                  <a:srgbClr val="C00000"/>
                </a:solidFill>
              </a:rPr>
              <a:t>Also called the Spring Festival</a:t>
            </a:r>
          </a:p>
          <a:p>
            <a:pPr>
              <a:lnSpc>
                <a:spcPct val="110000"/>
              </a:lnSpc>
            </a:pPr>
            <a:r>
              <a:rPr lang="en-US" dirty="0" smtClean="0">
                <a:solidFill>
                  <a:srgbClr val="C00000"/>
                </a:solidFill>
              </a:rPr>
              <a:t>Celebrates the earth coming back to life and the beginning of the growing cycle</a:t>
            </a:r>
          </a:p>
          <a:p>
            <a:pPr>
              <a:lnSpc>
                <a:spcPct val="110000"/>
              </a:lnSpc>
            </a:pPr>
            <a:r>
              <a:rPr lang="en-US" dirty="0" smtClean="0">
                <a:solidFill>
                  <a:srgbClr val="C00000"/>
                </a:solidFill>
              </a:rPr>
              <a:t>On the 1</a:t>
            </a:r>
            <a:r>
              <a:rPr lang="en-US" baseline="30000" dirty="0" smtClean="0">
                <a:solidFill>
                  <a:srgbClr val="C00000"/>
                </a:solidFill>
              </a:rPr>
              <a:t>st</a:t>
            </a:r>
            <a:r>
              <a:rPr lang="en-US" dirty="0" smtClean="0">
                <a:solidFill>
                  <a:srgbClr val="C00000"/>
                </a:solidFill>
              </a:rPr>
              <a:t> day of the 1</a:t>
            </a:r>
            <a:r>
              <a:rPr lang="en-US" baseline="30000" dirty="0" smtClean="0">
                <a:solidFill>
                  <a:srgbClr val="C00000"/>
                </a:solidFill>
              </a:rPr>
              <a:t>st</a:t>
            </a:r>
            <a:r>
              <a:rPr lang="en-US" dirty="0" smtClean="0">
                <a:solidFill>
                  <a:srgbClr val="C00000"/>
                </a:solidFill>
              </a:rPr>
              <a:t> </a:t>
            </a:r>
            <a:r>
              <a:rPr lang="en-US" b="1" dirty="0" smtClean="0">
                <a:solidFill>
                  <a:srgbClr val="C00000"/>
                </a:solidFill>
              </a:rPr>
              <a:t>lunar </a:t>
            </a:r>
            <a:r>
              <a:rPr lang="en-US" dirty="0" smtClean="0">
                <a:solidFill>
                  <a:srgbClr val="C00000"/>
                </a:solidFill>
              </a:rPr>
              <a:t>month</a:t>
            </a:r>
          </a:p>
          <a:p>
            <a:pPr>
              <a:lnSpc>
                <a:spcPct val="110000"/>
              </a:lnSpc>
            </a:pPr>
            <a:r>
              <a:rPr lang="en-US" dirty="0" smtClean="0">
                <a:solidFill>
                  <a:srgbClr val="C00000"/>
                </a:solidFill>
              </a:rPr>
              <a:t>Celebrations include feasts, parades, lion dances and fireworks</a:t>
            </a:r>
          </a:p>
          <a:p>
            <a:pPr>
              <a:lnSpc>
                <a:spcPct val="110000"/>
              </a:lnSpc>
            </a:pPr>
            <a:r>
              <a:rPr lang="en-US" dirty="0" smtClean="0">
                <a:solidFill>
                  <a:srgbClr val="C00000"/>
                </a:solidFill>
              </a:rPr>
              <a:t>The holiday continues for 15 days! Ends with the first full moon of the year and the Lantern Festival</a:t>
            </a:r>
            <a:endParaRPr lang="en-US" dirty="0">
              <a:solidFill>
                <a:srgbClr val="C00000"/>
              </a:solidFill>
            </a:endParaRPr>
          </a:p>
        </p:txBody>
      </p:sp>
      <p:sp>
        <p:nvSpPr>
          <p:cNvPr id="3" name="Title 2"/>
          <p:cNvSpPr>
            <a:spLocks noGrp="1"/>
          </p:cNvSpPr>
          <p:nvPr>
            <p:ph type="title"/>
          </p:nvPr>
        </p:nvSpPr>
        <p:spPr/>
        <p:txBody>
          <a:bodyPr/>
          <a:lstStyle/>
          <a:p>
            <a:r>
              <a:rPr lang="en-US" dirty="0" smtClean="0"/>
              <a:t>Chinese New Year</a:t>
            </a:r>
            <a:endParaRPr lang="en-US" dirty="0"/>
          </a:p>
        </p:txBody>
      </p:sp>
      <p:pic>
        <p:nvPicPr>
          <p:cNvPr id="4" name="Picture 6" descr="-97AD--70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0"/>
            <a:ext cx="1371600" cy="1905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6" descr="-97AD--70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772400" y="24245"/>
            <a:ext cx="1371600" cy="1905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2395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61" y="1828800"/>
            <a:ext cx="9143999" cy="4609653"/>
          </a:xfrm>
        </p:spPr>
        <p:txBody>
          <a:bodyPr>
            <a:noAutofit/>
          </a:bodyPr>
          <a:lstStyle/>
          <a:p>
            <a:pPr>
              <a:lnSpc>
                <a:spcPct val="70000"/>
              </a:lnSpc>
              <a:buFont typeface="Arial"/>
              <a:buChar char="•"/>
            </a:pPr>
            <a:r>
              <a:rPr lang="en-US" dirty="0" smtClean="0">
                <a:solidFill>
                  <a:srgbClr val="C00000"/>
                </a:solidFill>
                <a:effectLst/>
              </a:rPr>
              <a:t>The more toes a dragon has (up to five) the more "regal" it is.</a:t>
            </a:r>
            <a:br>
              <a:rPr lang="en-US" dirty="0" smtClean="0">
                <a:solidFill>
                  <a:srgbClr val="C00000"/>
                </a:solidFill>
                <a:effectLst/>
              </a:rPr>
            </a:br>
            <a:endParaRPr lang="en-US" dirty="0" smtClean="0">
              <a:solidFill>
                <a:srgbClr val="C00000"/>
              </a:solidFill>
              <a:effectLst/>
            </a:endParaRPr>
          </a:p>
          <a:p>
            <a:pPr>
              <a:lnSpc>
                <a:spcPct val="70000"/>
              </a:lnSpc>
              <a:buFont typeface="Arial"/>
              <a:buChar char="•"/>
            </a:pPr>
            <a:r>
              <a:rPr lang="en-US" dirty="0" smtClean="0">
                <a:solidFill>
                  <a:srgbClr val="C00000"/>
                </a:solidFill>
                <a:effectLst/>
              </a:rPr>
              <a:t>The Chinese refer to themselves "Children of the Dragon"</a:t>
            </a:r>
            <a:br>
              <a:rPr lang="en-US" dirty="0" smtClean="0">
                <a:solidFill>
                  <a:srgbClr val="C00000"/>
                </a:solidFill>
                <a:effectLst/>
              </a:rPr>
            </a:br>
            <a:endParaRPr lang="en-US" dirty="0" smtClean="0">
              <a:solidFill>
                <a:srgbClr val="C00000"/>
              </a:solidFill>
              <a:effectLst/>
            </a:endParaRPr>
          </a:p>
          <a:p>
            <a:pPr>
              <a:lnSpc>
                <a:spcPct val="70000"/>
              </a:lnSpc>
              <a:buFont typeface="Arial"/>
              <a:buChar char="•"/>
            </a:pPr>
            <a:r>
              <a:rPr lang="en-US" dirty="0" smtClean="0">
                <a:solidFill>
                  <a:srgbClr val="C00000"/>
                </a:solidFill>
                <a:effectLst/>
              </a:rPr>
              <a:t>Many of China's emperors believed themselves to be descended from dragons.</a:t>
            </a:r>
            <a:br>
              <a:rPr lang="en-US" dirty="0" smtClean="0">
                <a:solidFill>
                  <a:srgbClr val="C00000"/>
                </a:solidFill>
                <a:effectLst/>
              </a:rPr>
            </a:br>
            <a:endParaRPr lang="en-US" dirty="0" smtClean="0">
              <a:solidFill>
                <a:srgbClr val="C00000"/>
              </a:solidFill>
              <a:effectLst/>
            </a:endParaRPr>
          </a:p>
          <a:p>
            <a:pPr>
              <a:lnSpc>
                <a:spcPct val="70000"/>
              </a:lnSpc>
              <a:buFont typeface="Arial"/>
              <a:buChar char="•"/>
            </a:pPr>
            <a:r>
              <a:rPr lang="en-US" dirty="0" smtClean="0">
                <a:solidFill>
                  <a:srgbClr val="C00000"/>
                </a:solidFill>
                <a:effectLst/>
              </a:rPr>
              <a:t>The dragon is a combination of many creatures, with the head of a camel, the ears of an ox, horns of a deer, a snake's neck, tiger's paws and eagle's talons.</a:t>
            </a:r>
            <a:br>
              <a:rPr lang="en-US" dirty="0" smtClean="0">
                <a:solidFill>
                  <a:srgbClr val="C00000"/>
                </a:solidFill>
                <a:effectLst/>
              </a:rPr>
            </a:br>
            <a:endParaRPr lang="en-US" dirty="0" smtClean="0">
              <a:solidFill>
                <a:srgbClr val="C00000"/>
              </a:solidFill>
              <a:effectLst/>
            </a:endParaRPr>
          </a:p>
          <a:p>
            <a:pPr>
              <a:lnSpc>
                <a:spcPct val="70000"/>
              </a:lnSpc>
              <a:buFont typeface="Arial"/>
              <a:buChar char="•"/>
            </a:pPr>
            <a:r>
              <a:rPr lang="en-US" dirty="0" smtClean="0">
                <a:solidFill>
                  <a:srgbClr val="C00000"/>
                </a:solidFill>
                <a:effectLst/>
              </a:rPr>
              <a:t>The dragon is considered the male "yang" to the phoenix's female "yin."</a:t>
            </a:r>
          </a:p>
          <a:p>
            <a:pPr>
              <a:lnSpc>
                <a:spcPct val="70000"/>
              </a:lnSpc>
            </a:pPr>
            <a:endParaRPr lang="en-US" dirty="0"/>
          </a:p>
        </p:txBody>
      </p:sp>
      <p:sp>
        <p:nvSpPr>
          <p:cNvPr id="2" name="Title 1"/>
          <p:cNvSpPr>
            <a:spLocks noGrp="1"/>
          </p:cNvSpPr>
          <p:nvPr>
            <p:ph type="title"/>
          </p:nvPr>
        </p:nvSpPr>
        <p:spPr/>
        <p:txBody>
          <a:bodyPr>
            <a:normAutofit/>
          </a:bodyPr>
          <a:lstStyle/>
          <a:p>
            <a:r>
              <a:rPr lang="en-US" dirty="0" smtClean="0"/>
              <a:t>Fun Facts</a:t>
            </a:r>
            <a:endParaRPr lang="en-US" dirty="0"/>
          </a:p>
        </p:txBody>
      </p:sp>
    </p:spTree>
    <p:extLst>
      <p:ext uri="{BB962C8B-B14F-4D97-AF65-F5344CB8AC3E}">
        <p14:creationId xmlns:p14="http://schemas.microsoft.com/office/powerpoint/2010/main" val="1055981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97563"/>
          </a:xfrm>
        </p:spPr>
        <p:txBody>
          <a:bodyPr>
            <a:noAutofit/>
          </a:bodyPr>
          <a:lstStyle/>
          <a:p>
            <a:pPr marL="0" indent="0" algn="ctr">
              <a:buNone/>
            </a:pPr>
            <a:r>
              <a:rPr lang="en-US" sz="3600" i="1" dirty="0" smtClean="0">
                <a:effectLst/>
              </a:rPr>
              <a:t>Chinese Zodiac</a:t>
            </a:r>
          </a:p>
          <a:p>
            <a:pPr marL="0" indent="0" algn="ctr">
              <a:buNone/>
            </a:pPr>
            <a:r>
              <a:rPr lang="en-US" sz="2800" dirty="0" smtClean="0">
                <a:effectLst/>
              </a:rPr>
              <a:t/>
            </a:r>
            <a:br>
              <a:rPr lang="en-US" sz="2800" dirty="0" smtClean="0">
                <a:effectLst/>
              </a:rPr>
            </a:br>
            <a:r>
              <a:rPr lang="en-US" sz="2800" dirty="0" smtClean="0">
                <a:solidFill>
                  <a:srgbClr val="C00000"/>
                </a:solidFill>
                <a:effectLst/>
              </a:rPr>
              <a:t>Of course the Chinese Dragon is important enough to be one of the zodiac signs, with those who boast this sign are said to be graced with power, strength, and grace. </a:t>
            </a:r>
          </a:p>
          <a:p>
            <a:pPr marL="0" indent="0" algn="ctr">
              <a:buNone/>
            </a:pPr>
            <a:r>
              <a:rPr lang="en-US" sz="2800" dirty="0" smtClean="0">
                <a:solidFill>
                  <a:srgbClr val="C00000"/>
                </a:solidFill>
                <a:effectLst/>
              </a:rPr>
              <a:t>Of the Dragon zodiac, there are five types:</a:t>
            </a:r>
            <a:br>
              <a:rPr lang="en-US" sz="2800" dirty="0" smtClean="0">
                <a:solidFill>
                  <a:srgbClr val="C00000"/>
                </a:solidFill>
                <a:effectLst/>
              </a:rPr>
            </a:br>
            <a:endParaRPr lang="en-US" sz="2800" dirty="0" smtClean="0">
              <a:solidFill>
                <a:srgbClr val="C00000"/>
              </a:solidFill>
              <a:effectLst/>
            </a:endParaRPr>
          </a:p>
          <a:p>
            <a:pPr algn="ctr">
              <a:lnSpc>
                <a:spcPct val="50000"/>
              </a:lnSpc>
            </a:pPr>
            <a:r>
              <a:rPr lang="en-US" sz="2800" dirty="0" smtClean="0">
                <a:solidFill>
                  <a:srgbClr val="C00000"/>
                </a:solidFill>
                <a:effectLst/>
              </a:rPr>
              <a:t>Wood Dragon</a:t>
            </a:r>
            <a:br>
              <a:rPr lang="en-US" sz="2800" dirty="0" smtClean="0">
                <a:solidFill>
                  <a:srgbClr val="C00000"/>
                </a:solidFill>
                <a:effectLst/>
              </a:rPr>
            </a:br>
            <a:endParaRPr lang="en-US" sz="2800" dirty="0" smtClean="0">
              <a:solidFill>
                <a:srgbClr val="C00000"/>
              </a:solidFill>
              <a:effectLst/>
            </a:endParaRPr>
          </a:p>
          <a:p>
            <a:pPr algn="ctr">
              <a:lnSpc>
                <a:spcPct val="50000"/>
              </a:lnSpc>
            </a:pPr>
            <a:r>
              <a:rPr lang="en-US" sz="2800" dirty="0" smtClean="0">
                <a:solidFill>
                  <a:srgbClr val="C00000"/>
                </a:solidFill>
                <a:effectLst/>
              </a:rPr>
              <a:t>Fire Dragon</a:t>
            </a:r>
            <a:br>
              <a:rPr lang="en-US" sz="2800" dirty="0" smtClean="0">
                <a:solidFill>
                  <a:srgbClr val="C00000"/>
                </a:solidFill>
                <a:effectLst/>
              </a:rPr>
            </a:br>
            <a:endParaRPr lang="en-US" sz="2800" dirty="0" smtClean="0">
              <a:solidFill>
                <a:srgbClr val="C00000"/>
              </a:solidFill>
              <a:effectLst/>
            </a:endParaRPr>
          </a:p>
          <a:p>
            <a:pPr algn="ctr">
              <a:lnSpc>
                <a:spcPct val="50000"/>
              </a:lnSpc>
            </a:pPr>
            <a:r>
              <a:rPr lang="en-US" sz="2800" dirty="0" smtClean="0">
                <a:solidFill>
                  <a:srgbClr val="C00000"/>
                </a:solidFill>
                <a:effectLst/>
              </a:rPr>
              <a:t>Earth Dragon</a:t>
            </a:r>
            <a:br>
              <a:rPr lang="en-US" sz="2800" dirty="0" smtClean="0">
                <a:solidFill>
                  <a:srgbClr val="C00000"/>
                </a:solidFill>
                <a:effectLst/>
              </a:rPr>
            </a:br>
            <a:endParaRPr lang="en-US" sz="2800" dirty="0" smtClean="0">
              <a:solidFill>
                <a:srgbClr val="C00000"/>
              </a:solidFill>
              <a:effectLst/>
            </a:endParaRPr>
          </a:p>
          <a:p>
            <a:pPr algn="ctr">
              <a:lnSpc>
                <a:spcPct val="50000"/>
              </a:lnSpc>
            </a:pPr>
            <a:r>
              <a:rPr lang="en-US" sz="2800" dirty="0" smtClean="0">
                <a:solidFill>
                  <a:srgbClr val="C00000"/>
                </a:solidFill>
                <a:effectLst/>
              </a:rPr>
              <a:t>Metal Dragon</a:t>
            </a:r>
            <a:br>
              <a:rPr lang="en-US" sz="2800" dirty="0" smtClean="0">
                <a:solidFill>
                  <a:srgbClr val="C00000"/>
                </a:solidFill>
                <a:effectLst/>
              </a:rPr>
            </a:br>
            <a:endParaRPr lang="en-US" sz="2800" dirty="0" smtClean="0">
              <a:solidFill>
                <a:srgbClr val="C00000"/>
              </a:solidFill>
              <a:effectLst/>
            </a:endParaRPr>
          </a:p>
          <a:p>
            <a:pPr algn="ctr">
              <a:lnSpc>
                <a:spcPct val="50000"/>
              </a:lnSpc>
            </a:pPr>
            <a:r>
              <a:rPr lang="en-US" sz="2800" dirty="0" smtClean="0">
                <a:solidFill>
                  <a:srgbClr val="C00000"/>
                </a:solidFill>
                <a:effectLst/>
              </a:rPr>
              <a:t>Water Dragon</a:t>
            </a:r>
            <a:r>
              <a:rPr lang="en-US" sz="2800" dirty="0" smtClean="0">
                <a:effectLst/>
              </a:rPr>
              <a:t/>
            </a:r>
            <a:br>
              <a:rPr lang="en-US" sz="2800" dirty="0" smtClean="0">
                <a:effectLst/>
              </a:rPr>
            </a:br>
            <a:r>
              <a:rPr lang="en-US" sz="2800" i="1" dirty="0" smtClean="0">
                <a:effectLst/>
              </a:rPr>
              <a:t/>
            </a:r>
            <a:br>
              <a:rPr lang="en-US" sz="2800" i="1" dirty="0" smtClean="0">
                <a:effectLst/>
              </a:rPr>
            </a:br>
            <a:endParaRPr lang="en-US" sz="2800" dirty="0"/>
          </a:p>
        </p:txBody>
      </p:sp>
    </p:spTree>
    <p:extLst>
      <p:ext uri="{BB962C8B-B14F-4D97-AF65-F5344CB8AC3E}">
        <p14:creationId xmlns:p14="http://schemas.microsoft.com/office/powerpoint/2010/main" val="167231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noAutofit/>
          </a:bodyPr>
          <a:lstStyle/>
          <a:p>
            <a:pPr>
              <a:lnSpc>
                <a:spcPct val="60000"/>
              </a:lnSpc>
            </a:pPr>
            <a:r>
              <a:rPr lang="en-US" sz="2400" dirty="0" smtClean="0">
                <a:solidFill>
                  <a:srgbClr val="C00000"/>
                </a:solidFill>
                <a:effectLst/>
              </a:rPr>
              <a:t>Horned Dragons: Deemed to be most powerful.</a:t>
            </a:r>
            <a:br>
              <a:rPr lang="en-US" sz="2400" dirty="0" smtClean="0">
                <a:solidFill>
                  <a:srgbClr val="C00000"/>
                </a:solidFill>
                <a:effectLst/>
              </a:rPr>
            </a:br>
            <a:endParaRPr lang="en-US" sz="2400" dirty="0" smtClean="0">
              <a:solidFill>
                <a:srgbClr val="C00000"/>
              </a:solidFill>
              <a:effectLst/>
            </a:endParaRPr>
          </a:p>
          <a:p>
            <a:pPr>
              <a:lnSpc>
                <a:spcPct val="60000"/>
              </a:lnSpc>
            </a:pPr>
            <a:r>
              <a:rPr lang="en-US" sz="2400" dirty="0" smtClean="0">
                <a:solidFill>
                  <a:srgbClr val="C00000"/>
                </a:solidFill>
                <a:effectLst/>
              </a:rPr>
              <a:t>Winged Dragons: Have the fortune of flight and celestial access</a:t>
            </a:r>
            <a:br>
              <a:rPr lang="en-US" sz="2400" dirty="0" smtClean="0">
                <a:solidFill>
                  <a:srgbClr val="C00000"/>
                </a:solidFill>
                <a:effectLst/>
              </a:rPr>
            </a:br>
            <a:endParaRPr lang="en-US" sz="2400" dirty="0" smtClean="0">
              <a:solidFill>
                <a:srgbClr val="C00000"/>
              </a:solidFill>
              <a:effectLst/>
            </a:endParaRPr>
          </a:p>
          <a:p>
            <a:pPr>
              <a:lnSpc>
                <a:spcPct val="60000"/>
              </a:lnSpc>
            </a:pPr>
            <a:r>
              <a:rPr lang="en-US" sz="2400" dirty="0" smtClean="0">
                <a:solidFill>
                  <a:srgbClr val="C00000"/>
                </a:solidFill>
                <a:effectLst/>
              </a:rPr>
              <a:t>Celestial Dragons: Protector of the gods</a:t>
            </a:r>
            <a:br>
              <a:rPr lang="en-US" sz="2400" dirty="0" smtClean="0">
                <a:solidFill>
                  <a:srgbClr val="C00000"/>
                </a:solidFill>
                <a:effectLst/>
              </a:rPr>
            </a:br>
            <a:endParaRPr lang="en-US" sz="2400" dirty="0" smtClean="0">
              <a:solidFill>
                <a:srgbClr val="C00000"/>
              </a:solidFill>
              <a:effectLst/>
            </a:endParaRPr>
          </a:p>
          <a:p>
            <a:pPr>
              <a:lnSpc>
                <a:spcPct val="60000"/>
              </a:lnSpc>
            </a:pPr>
            <a:r>
              <a:rPr lang="en-US" sz="2400" dirty="0" smtClean="0">
                <a:solidFill>
                  <a:srgbClr val="C00000"/>
                </a:solidFill>
                <a:effectLst/>
              </a:rPr>
              <a:t>Spiritual Dragons: Dragons of wind and rain</a:t>
            </a:r>
            <a:br>
              <a:rPr lang="en-US" sz="2400" dirty="0" smtClean="0">
                <a:solidFill>
                  <a:srgbClr val="C00000"/>
                </a:solidFill>
                <a:effectLst/>
              </a:rPr>
            </a:br>
            <a:endParaRPr lang="en-US" sz="2400" dirty="0" smtClean="0">
              <a:solidFill>
                <a:srgbClr val="C00000"/>
              </a:solidFill>
              <a:effectLst/>
            </a:endParaRPr>
          </a:p>
          <a:p>
            <a:pPr>
              <a:lnSpc>
                <a:spcPct val="60000"/>
              </a:lnSpc>
            </a:pPr>
            <a:r>
              <a:rPr lang="en-US" sz="2400" dirty="0" smtClean="0">
                <a:solidFill>
                  <a:srgbClr val="C00000"/>
                </a:solidFill>
                <a:effectLst/>
              </a:rPr>
              <a:t>Hidden Treasures Dragon: Guard concealed wealth</a:t>
            </a:r>
            <a:br>
              <a:rPr lang="en-US" sz="2400" dirty="0" smtClean="0">
                <a:solidFill>
                  <a:srgbClr val="C00000"/>
                </a:solidFill>
                <a:effectLst/>
              </a:rPr>
            </a:br>
            <a:endParaRPr lang="en-US" sz="2400" dirty="0" smtClean="0">
              <a:solidFill>
                <a:srgbClr val="C00000"/>
              </a:solidFill>
              <a:effectLst/>
            </a:endParaRPr>
          </a:p>
          <a:p>
            <a:pPr>
              <a:lnSpc>
                <a:spcPct val="60000"/>
              </a:lnSpc>
            </a:pPr>
            <a:r>
              <a:rPr lang="en-US" sz="2400" dirty="0" smtClean="0">
                <a:solidFill>
                  <a:srgbClr val="C00000"/>
                </a:solidFill>
                <a:effectLst/>
              </a:rPr>
              <a:t>Coiling Dragons: Live in water.</a:t>
            </a:r>
            <a:br>
              <a:rPr lang="en-US" sz="2400" dirty="0" smtClean="0">
                <a:solidFill>
                  <a:srgbClr val="C00000"/>
                </a:solidFill>
                <a:effectLst/>
              </a:rPr>
            </a:br>
            <a:endParaRPr lang="en-US" sz="2400" dirty="0" smtClean="0">
              <a:solidFill>
                <a:srgbClr val="C00000"/>
              </a:solidFill>
              <a:effectLst/>
            </a:endParaRPr>
          </a:p>
          <a:p>
            <a:pPr>
              <a:lnSpc>
                <a:spcPct val="60000"/>
              </a:lnSpc>
            </a:pPr>
            <a:r>
              <a:rPr lang="en-US" sz="2400" dirty="0" smtClean="0">
                <a:solidFill>
                  <a:srgbClr val="C00000"/>
                </a:solidFill>
                <a:effectLst/>
              </a:rPr>
              <a:t>Yellow Dragon: Brings gifts of knowledge to humankind</a:t>
            </a:r>
            <a:br>
              <a:rPr lang="en-US" sz="2400" dirty="0" smtClean="0">
                <a:solidFill>
                  <a:srgbClr val="C00000"/>
                </a:solidFill>
                <a:effectLst/>
              </a:rPr>
            </a:br>
            <a:endParaRPr lang="en-US" sz="2400" dirty="0" smtClean="0">
              <a:solidFill>
                <a:srgbClr val="C00000"/>
              </a:solidFill>
              <a:effectLst/>
            </a:endParaRPr>
          </a:p>
          <a:p>
            <a:pPr>
              <a:lnSpc>
                <a:spcPct val="60000"/>
              </a:lnSpc>
            </a:pPr>
            <a:r>
              <a:rPr lang="en-US" sz="2400" dirty="0" smtClean="0">
                <a:solidFill>
                  <a:srgbClr val="C00000"/>
                </a:solidFill>
                <a:effectLst/>
              </a:rPr>
              <a:t>Dragon King: one to rule each cardinal direction</a:t>
            </a:r>
            <a:br>
              <a:rPr lang="en-US" sz="2400" dirty="0" smtClean="0">
                <a:solidFill>
                  <a:srgbClr val="C00000"/>
                </a:solidFill>
                <a:effectLst/>
              </a:rPr>
            </a:br>
            <a:endParaRPr lang="en-US" sz="2400" dirty="0" smtClean="0">
              <a:solidFill>
                <a:srgbClr val="C00000"/>
              </a:solidFill>
              <a:effectLst/>
            </a:endParaRPr>
          </a:p>
          <a:p>
            <a:pPr>
              <a:lnSpc>
                <a:spcPct val="60000"/>
              </a:lnSpc>
            </a:pPr>
            <a:r>
              <a:rPr lang="en-US" sz="2400" dirty="0" smtClean="0">
                <a:solidFill>
                  <a:srgbClr val="C00000"/>
                </a:solidFill>
                <a:effectLst/>
              </a:rPr>
              <a:t>Earth Dragon: rules the dominion of rivers and lakes</a:t>
            </a:r>
          </a:p>
          <a:p>
            <a:pPr>
              <a:lnSpc>
                <a:spcPct val="60000"/>
              </a:lnSpc>
            </a:pPr>
            <a:endParaRPr lang="en-US" sz="2400" dirty="0"/>
          </a:p>
        </p:txBody>
      </p:sp>
      <p:sp>
        <p:nvSpPr>
          <p:cNvPr id="2" name="Title 1"/>
          <p:cNvSpPr>
            <a:spLocks noGrp="1"/>
          </p:cNvSpPr>
          <p:nvPr>
            <p:ph type="title"/>
          </p:nvPr>
        </p:nvSpPr>
        <p:spPr/>
        <p:txBody>
          <a:bodyPr/>
          <a:lstStyle/>
          <a:p>
            <a:r>
              <a:rPr lang="en-US" dirty="0" smtClean="0"/>
              <a:t>Other types of Dragons</a:t>
            </a:r>
            <a:endParaRPr lang="en-US" dirty="0"/>
          </a:p>
        </p:txBody>
      </p:sp>
    </p:spTree>
    <p:extLst>
      <p:ext uri="{BB962C8B-B14F-4D97-AF65-F5344CB8AC3E}">
        <p14:creationId xmlns:p14="http://schemas.microsoft.com/office/powerpoint/2010/main" val="1080727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38800" y="1565144"/>
            <a:ext cx="2971800" cy="5324535"/>
          </a:xfrm>
          <a:prstGeom prst="rect">
            <a:avLst/>
          </a:prstGeom>
        </p:spPr>
        <p:txBody>
          <a:bodyPr wrap="square">
            <a:spAutoFit/>
          </a:bodyPr>
          <a:lstStyle/>
          <a:p>
            <a:r>
              <a:rPr lang="en-US" sz="2000" dirty="0" smtClean="0">
                <a:solidFill>
                  <a:srgbClr val="C00000"/>
                </a:solidFill>
                <a:effectLst/>
              </a:rPr>
              <a:t>The Dragon Parade is a highlight of the festivities. The </a:t>
            </a:r>
            <a:r>
              <a:rPr lang="en-US" sz="2000" b="1" dirty="0" smtClean="0">
                <a:solidFill>
                  <a:srgbClr val="C00000"/>
                </a:solidFill>
                <a:effectLst/>
                <a:hlinkClick r:id="rId2"/>
              </a:rPr>
              <a:t>Dragon</a:t>
            </a:r>
            <a:r>
              <a:rPr lang="en-US" sz="2000" dirty="0" smtClean="0">
                <a:solidFill>
                  <a:srgbClr val="C00000"/>
                </a:solidFill>
                <a:effectLst/>
              </a:rPr>
              <a:t> represents wisdom, power, and wealth and a very important aspect of Chinese Culture. It is also said that the Dragon Dance performed on New Year's Day scares away the evil spirits and all the bad luck with them... </a:t>
            </a:r>
            <a:endParaRPr lang="en-US" sz="2000" dirty="0">
              <a:solidFill>
                <a:srgbClr val="C00000"/>
              </a:solidFill>
            </a:endParaRPr>
          </a:p>
          <a:p>
            <a:endParaRPr lang="en-US" sz="2000" dirty="0" smtClean="0">
              <a:solidFill>
                <a:srgbClr val="C00000"/>
              </a:solidFill>
            </a:endParaRPr>
          </a:p>
          <a:p>
            <a:r>
              <a:rPr lang="en-US" sz="2000" dirty="0" smtClean="0">
                <a:solidFill>
                  <a:srgbClr val="C00000"/>
                </a:solidFill>
              </a:rPr>
              <a:t>Let’s take a look at one now!</a:t>
            </a:r>
            <a:endParaRPr lang="en-US" sz="2000" dirty="0">
              <a:solidFill>
                <a:srgbClr val="C00000"/>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1889"/>
            <a:ext cx="4322763" cy="645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602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1524000" y="1676400"/>
            <a:ext cx="6553200" cy="3262313"/>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en-US" sz="6000">
                <a:solidFill>
                  <a:srgbClr val="FF9900"/>
                </a:solidFill>
                <a:effectLst>
                  <a:outerShdw blurRad="38100" dist="38100" dir="2700000" algn="tl">
                    <a:srgbClr val="000000"/>
                  </a:outerShdw>
                </a:effectLst>
                <a:latin typeface="Arial" charset="0"/>
              </a:rPr>
              <a:t>Ancient Chinese DRAGONS</a:t>
            </a:r>
          </a:p>
          <a:p>
            <a:pPr algn="ctr" eaLnBrk="0" fontAlgn="base" hangingPunct="0">
              <a:spcBef>
                <a:spcPct val="0"/>
              </a:spcBef>
              <a:spcAft>
                <a:spcPct val="0"/>
              </a:spcAft>
              <a:defRPr/>
            </a:pPr>
            <a:endParaRPr lang="en-US" sz="2800">
              <a:solidFill>
                <a:srgbClr val="000000"/>
              </a:solidFill>
              <a:latin typeface="Arial" charset="0"/>
              <a:cs typeface="Times New Roman" charset="0"/>
            </a:endParaRPr>
          </a:p>
          <a:p>
            <a:pPr algn="ctr" eaLnBrk="0" fontAlgn="base" hangingPunct="0">
              <a:spcBef>
                <a:spcPct val="0"/>
              </a:spcBef>
              <a:spcAft>
                <a:spcPct val="0"/>
              </a:spcAft>
              <a:defRPr/>
            </a:pPr>
            <a:endParaRPr lang="en-US" sz="6000">
              <a:solidFill>
                <a:srgbClr val="FFFFFF"/>
              </a:solidFill>
              <a:effectLst>
                <a:outerShdw blurRad="38100" dist="38100" dir="2700000" algn="tl">
                  <a:srgbClr val="000000"/>
                </a:outerShdw>
              </a:effectLst>
              <a:latin typeface="Arial" charset="0"/>
            </a:endParaRPr>
          </a:p>
        </p:txBody>
      </p:sp>
      <p:pic>
        <p:nvPicPr>
          <p:cNvPr id="3075" name="Picture 6" descr="well 03b drag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581400"/>
            <a:ext cx="1447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7"/>
          <p:cNvSpPr txBox="1">
            <a:spLocks noChangeArrowheads="1"/>
          </p:cNvSpPr>
          <p:nvPr/>
        </p:nvSpPr>
        <p:spPr bwMode="auto">
          <a:xfrm>
            <a:off x="5562600" y="5359400"/>
            <a:ext cx="35814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algn="ctr" fontAlgn="base">
              <a:spcBef>
                <a:spcPct val="0"/>
              </a:spcBef>
              <a:spcAft>
                <a:spcPct val="0"/>
              </a:spcAft>
              <a:buClrTx/>
              <a:buSzTx/>
              <a:buFontTx/>
              <a:buNone/>
            </a:pPr>
            <a:r>
              <a:rPr lang="en-US" altLang="en-US" sz="2000" smtClean="0">
                <a:solidFill>
                  <a:srgbClr val="FFFFFF"/>
                </a:solidFill>
                <a:latin typeface="Sylfaen" pitchFamily="18" charset="0"/>
              </a:rPr>
              <a:t>Written by </a:t>
            </a:r>
            <a:r>
              <a:rPr lang="en-US" altLang="en-US" sz="2000" smtClean="0">
                <a:solidFill>
                  <a:srgbClr val="FFFFFF"/>
                </a:solidFill>
                <a:latin typeface="Sylfaen" pitchFamily="18" charset="0"/>
                <a:hlinkClick r:id="rId4"/>
              </a:rPr>
              <a:t>Lin Donn</a:t>
            </a:r>
            <a:r>
              <a:rPr lang="en-US" altLang="en-US" sz="2000" smtClean="0">
                <a:solidFill>
                  <a:srgbClr val="FFFFFF"/>
                </a:solidFill>
                <a:latin typeface="Sylfaen" pitchFamily="18" charset="0"/>
              </a:rPr>
              <a:t/>
            </a:r>
            <a:br>
              <a:rPr lang="en-US" altLang="en-US" sz="2000" smtClean="0">
                <a:solidFill>
                  <a:srgbClr val="FFFFFF"/>
                </a:solidFill>
                <a:latin typeface="Sylfaen" pitchFamily="18" charset="0"/>
              </a:rPr>
            </a:br>
            <a:r>
              <a:rPr lang="en-US" altLang="en-US" sz="2000" smtClean="0">
                <a:solidFill>
                  <a:srgbClr val="FFFFFF"/>
                </a:solidFill>
                <a:latin typeface="Sylfaen" pitchFamily="18" charset="0"/>
              </a:rPr>
              <a:t>Illustrated by </a:t>
            </a:r>
            <a:r>
              <a:rPr lang="en-US" altLang="en-US" sz="2000" smtClean="0">
                <a:solidFill>
                  <a:srgbClr val="FFFFFF"/>
                </a:solidFill>
                <a:latin typeface="Sylfaen" pitchFamily="18" charset="0"/>
                <a:hlinkClick r:id="rId5"/>
              </a:rPr>
              <a:t>Phillip Martin</a:t>
            </a:r>
            <a:endParaRPr lang="en-US" altLang="en-US" sz="2400" smtClean="0">
              <a:solidFill>
                <a:srgbClr val="FFFFFF"/>
              </a:solidFill>
              <a:latin typeface="Times New Roman" charset="0"/>
            </a:endParaRPr>
          </a:p>
          <a:p>
            <a:pPr eaLnBrk="0" fontAlgn="base" hangingPunct="0">
              <a:spcBef>
                <a:spcPct val="0"/>
              </a:spcBef>
              <a:spcAft>
                <a:spcPct val="0"/>
              </a:spcAft>
              <a:buClrTx/>
              <a:buSzTx/>
              <a:buFontTx/>
              <a:buNone/>
            </a:pPr>
            <a:endParaRPr lang="en-US" altLang="en-US" sz="2800" smtClean="0">
              <a:solidFill>
                <a:srgbClr val="FFFFFF"/>
              </a:solidFill>
              <a:latin typeface="Arial" charset="0"/>
            </a:endParaRPr>
          </a:p>
        </p:txBody>
      </p:sp>
    </p:spTree>
    <p:extLst>
      <p:ext uri="{BB962C8B-B14F-4D97-AF65-F5344CB8AC3E}">
        <p14:creationId xmlns:p14="http://schemas.microsoft.com/office/powerpoint/2010/main" val="3900626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5"/>
          <p:cNvSpPr>
            <a:spLocks noGrp="1" noChangeArrowheads="1"/>
          </p:cNvSpPr>
          <p:nvPr>
            <p:ph type="ctrTitle"/>
          </p:nvPr>
        </p:nvSpPr>
        <p:spPr>
          <a:xfrm>
            <a:off x="228600" y="381000"/>
            <a:ext cx="5410200" cy="990600"/>
          </a:xfrm>
        </p:spPr>
        <p:txBody>
          <a:bodyPr/>
          <a:lstStyle/>
          <a:p>
            <a:pPr algn="l" eaLnBrk="1" hangingPunct="1">
              <a:defRPr/>
            </a:pPr>
            <a:r>
              <a:rPr lang="en-US" smtClean="0">
                <a:solidFill>
                  <a:srgbClr val="FFCC00"/>
                </a:solidFill>
                <a:latin typeface="Sylfaen" pitchFamily="18" charset="0"/>
              </a:rPr>
              <a:t>Ancient China</a:t>
            </a:r>
          </a:p>
        </p:txBody>
      </p:sp>
      <p:sp>
        <p:nvSpPr>
          <p:cNvPr id="4099" name="Text Box 4"/>
          <p:cNvSpPr txBox="1">
            <a:spLocks noChangeArrowheads="1"/>
          </p:cNvSpPr>
          <p:nvPr/>
        </p:nvSpPr>
        <p:spPr bwMode="auto">
          <a:xfrm>
            <a:off x="609600" y="1828800"/>
            <a:ext cx="82105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fontAlgn="base">
              <a:spcBef>
                <a:spcPct val="30000"/>
              </a:spcBef>
              <a:spcAft>
                <a:spcPct val="0"/>
              </a:spcAft>
              <a:buClrTx/>
              <a:buSzTx/>
              <a:buFontTx/>
              <a:buNone/>
            </a:pPr>
            <a:r>
              <a:rPr lang="en-US" altLang="en-US" sz="2800" smtClean="0">
                <a:solidFill>
                  <a:srgbClr val="FFFFFF"/>
                </a:solidFill>
                <a:latin typeface="Arial" charset="0"/>
                <a:cs typeface="Times New Roman" charset="0"/>
              </a:rPr>
              <a:t>Today, we know that magical dragons exist only in imagination and myth.  They are </a:t>
            </a:r>
            <a:r>
              <a:rPr lang="en-US" altLang="en-US" sz="2800" b="1" i="1" smtClean="0">
                <a:solidFill>
                  <a:srgbClr val="FFFFFF"/>
                </a:solidFill>
                <a:latin typeface="Arial" charset="0"/>
                <a:cs typeface="Times New Roman" charset="0"/>
              </a:rPr>
              <a:t>mythical</a:t>
            </a:r>
            <a:r>
              <a:rPr lang="en-US" altLang="en-US" sz="2800" smtClean="0">
                <a:solidFill>
                  <a:srgbClr val="FFFFFF"/>
                </a:solidFill>
                <a:latin typeface="Arial" charset="0"/>
                <a:cs typeface="Times New Roman" charset="0"/>
              </a:rPr>
              <a:t> creatures. </a:t>
            </a:r>
          </a:p>
        </p:txBody>
      </p:sp>
      <p:sp>
        <p:nvSpPr>
          <p:cNvPr id="4100" name="Text Box 3"/>
          <p:cNvSpPr txBox="1">
            <a:spLocks noChangeArrowheads="1"/>
          </p:cNvSpPr>
          <p:nvPr/>
        </p:nvSpPr>
        <p:spPr bwMode="auto">
          <a:xfrm>
            <a:off x="642938" y="5229225"/>
            <a:ext cx="184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fontAlgn="base">
              <a:spcBef>
                <a:spcPct val="30000"/>
              </a:spcBef>
              <a:spcAft>
                <a:spcPct val="0"/>
              </a:spcAft>
              <a:buClrTx/>
              <a:buSzTx/>
              <a:buFontTx/>
              <a:buNone/>
            </a:pPr>
            <a:endParaRPr lang="en-US" altLang="en-US" sz="2800" smtClean="0">
              <a:solidFill>
                <a:srgbClr val="FFFFFF"/>
              </a:solidFill>
              <a:latin typeface="Arial" charset="0"/>
            </a:endParaRPr>
          </a:p>
          <a:p>
            <a:pPr eaLnBrk="0" fontAlgn="base" hangingPunct="0">
              <a:spcBef>
                <a:spcPct val="0"/>
              </a:spcBef>
              <a:spcAft>
                <a:spcPct val="0"/>
              </a:spcAft>
              <a:buClrTx/>
              <a:buSzTx/>
              <a:buFontTx/>
              <a:buNone/>
            </a:pPr>
            <a:endParaRPr lang="en-US" altLang="en-US" sz="2800" smtClean="0">
              <a:solidFill>
                <a:srgbClr val="FFFFFF"/>
              </a:solidFill>
              <a:latin typeface="Arial" charset="0"/>
            </a:endParaRPr>
          </a:p>
        </p:txBody>
      </p:sp>
      <p:sp>
        <p:nvSpPr>
          <p:cNvPr id="98306" name="Text Box 2"/>
          <p:cNvSpPr txBox="1">
            <a:spLocks noChangeArrowheads="1"/>
          </p:cNvSpPr>
          <p:nvPr/>
        </p:nvSpPr>
        <p:spPr bwMode="auto">
          <a:xfrm>
            <a:off x="609600" y="3417888"/>
            <a:ext cx="76962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eaLnBrk="0" fontAlgn="base" hangingPunct="0">
              <a:spcBef>
                <a:spcPct val="0"/>
              </a:spcBef>
              <a:spcAft>
                <a:spcPct val="0"/>
              </a:spcAft>
              <a:buClrTx/>
              <a:buSzTx/>
              <a:buFontTx/>
              <a:buNone/>
            </a:pPr>
            <a:r>
              <a:rPr lang="en-US" altLang="en-US" sz="2800" smtClean="0">
                <a:solidFill>
                  <a:srgbClr val="FFFFFF"/>
                </a:solidFill>
                <a:latin typeface="Arial" charset="0"/>
                <a:cs typeface="Times New Roman" charset="0"/>
              </a:rPr>
              <a:t>But in ancient China, the people firmly believed that dragons were real and powerful. The dragon was the sign of the emperors. </a:t>
            </a:r>
          </a:p>
        </p:txBody>
      </p:sp>
      <p:sp>
        <p:nvSpPr>
          <p:cNvPr id="98305" name="Text Box 1"/>
          <p:cNvSpPr txBox="1">
            <a:spLocks noChangeArrowheads="1"/>
          </p:cNvSpPr>
          <p:nvPr/>
        </p:nvSpPr>
        <p:spPr bwMode="auto">
          <a:xfrm>
            <a:off x="609600" y="5029200"/>
            <a:ext cx="5562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eaLnBrk="0" fontAlgn="base" hangingPunct="0">
              <a:spcBef>
                <a:spcPct val="0"/>
              </a:spcBef>
              <a:spcAft>
                <a:spcPct val="0"/>
              </a:spcAft>
              <a:buClrTx/>
              <a:buSzTx/>
              <a:buFontTx/>
              <a:buNone/>
            </a:pPr>
            <a:r>
              <a:rPr lang="en-US" altLang="en-US" sz="2800" smtClean="0">
                <a:solidFill>
                  <a:srgbClr val="FFFFFF"/>
                </a:solidFill>
                <a:latin typeface="Arial" charset="0"/>
                <a:cs typeface="Times New Roman" charset="0"/>
              </a:rPr>
              <a:t>Over time, “</a:t>
            </a:r>
            <a:r>
              <a:rPr lang="en-US" altLang="en-US" sz="2800" b="1" smtClean="0">
                <a:solidFill>
                  <a:srgbClr val="FFFFFF"/>
                </a:solidFill>
                <a:latin typeface="Arial" charset="0"/>
                <a:cs typeface="Times New Roman" charset="0"/>
              </a:rPr>
              <a:t>The Dragon</a:t>
            </a:r>
            <a:r>
              <a:rPr lang="en-US" altLang="en-US" sz="2800" smtClean="0">
                <a:solidFill>
                  <a:srgbClr val="FFFFFF"/>
                </a:solidFill>
                <a:latin typeface="Arial" charset="0"/>
                <a:cs typeface="Times New Roman" charset="0"/>
              </a:rPr>
              <a:t>” became a nickname for China.</a:t>
            </a:r>
          </a:p>
        </p:txBody>
      </p:sp>
      <p:pic>
        <p:nvPicPr>
          <p:cNvPr id="4103" name="Picture 0" descr="well 03b drag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648200"/>
            <a:ext cx="1447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226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3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8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utoUpdateAnimBg="0"/>
      <p:bldP spid="9830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228600" y="381000"/>
            <a:ext cx="4800600" cy="990600"/>
          </a:xfrm>
        </p:spPr>
        <p:txBody>
          <a:bodyPr/>
          <a:lstStyle/>
          <a:p>
            <a:pPr algn="l" eaLnBrk="1" hangingPunct="1">
              <a:defRPr/>
            </a:pPr>
            <a:r>
              <a:rPr lang="en-US" smtClean="0">
                <a:solidFill>
                  <a:srgbClr val="FFCC00"/>
                </a:solidFill>
                <a:latin typeface="Sylfaen" pitchFamily="18" charset="0"/>
              </a:rPr>
              <a:t>Ancient China</a:t>
            </a:r>
          </a:p>
        </p:txBody>
      </p:sp>
      <p:sp>
        <p:nvSpPr>
          <p:cNvPr id="2057" name="Text Box 9"/>
          <p:cNvSpPr txBox="1">
            <a:spLocks noChangeArrowheads="1"/>
          </p:cNvSpPr>
          <p:nvPr/>
        </p:nvSpPr>
        <p:spPr bwMode="auto">
          <a:xfrm>
            <a:off x="468313" y="1828800"/>
            <a:ext cx="8207375" cy="946150"/>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r>
              <a:rPr lang="en-US" sz="2800">
                <a:solidFill>
                  <a:srgbClr val="FFFFFF"/>
                </a:solidFill>
                <a:latin typeface="Arial" charset="0"/>
                <a:cs typeface="Times New Roman" charset="0"/>
              </a:rPr>
              <a:t>In ancient China, dragons were thought to be wise, caring, and a bit mischievous.  </a:t>
            </a:r>
            <a:endParaRPr lang="en-US" sz="2800">
              <a:solidFill>
                <a:srgbClr val="FFFFFF"/>
              </a:solidFill>
              <a:effectLst>
                <a:outerShdw blurRad="38100" dist="38100" dir="2700000" algn="tl">
                  <a:srgbClr val="000000"/>
                </a:outerShdw>
              </a:effectLst>
              <a:latin typeface="Arial" charset="0"/>
            </a:endParaRPr>
          </a:p>
        </p:txBody>
      </p:sp>
      <p:sp>
        <p:nvSpPr>
          <p:cNvPr id="2068" name="Text Box 20"/>
          <p:cNvSpPr txBox="1">
            <a:spLocks noChangeArrowheads="1"/>
          </p:cNvSpPr>
          <p:nvPr/>
        </p:nvSpPr>
        <p:spPr bwMode="auto">
          <a:xfrm>
            <a:off x="457200" y="2884488"/>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eaLnBrk="0" fontAlgn="base" hangingPunct="0">
              <a:spcBef>
                <a:spcPct val="0"/>
              </a:spcBef>
              <a:spcAft>
                <a:spcPct val="0"/>
              </a:spcAft>
              <a:buClrTx/>
              <a:buSzTx/>
              <a:buFontTx/>
              <a:buNone/>
            </a:pPr>
            <a:r>
              <a:rPr lang="en-US" altLang="en-US" sz="2800" smtClean="0">
                <a:solidFill>
                  <a:srgbClr val="FFFFFF"/>
                </a:solidFill>
                <a:latin typeface="Arial" charset="0"/>
                <a:cs typeface="Times New Roman" charset="0"/>
              </a:rPr>
              <a:t>They did </a:t>
            </a:r>
            <a:r>
              <a:rPr lang="en-US" altLang="en-US" sz="2800" b="1" i="1" smtClean="0">
                <a:solidFill>
                  <a:srgbClr val="FFFFFF"/>
                </a:solidFill>
                <a:latin typeface="Arial" charset="0"/>
                <a:cs typeface="Times New Roman" charset="0"/>
              </a:rPr>
              <a:t>not </a:t>
            </a:r>
            <a:r>
              <a:rPr lang="en-US" altLang="en-US" sz="2800" smtClean="0">
                <a:solidFill>
                  <a:srgbClr val="FFFFFF"/>
                </a:solidFill>
                <a:latin typeface="Arial" charset="0"/>
                <a:cs typeface="Times New Roman" charset="0"/>
              </a:rPr>
              <a:t>breathe fire. They had personalities.  They had magical powers.  </a:t>
            </a:r>
            <a:endParaRPr lang="en-US" altLang="en-US" sz="2800" smtClean="0">
              <a:solidFill>
                <a:srgbClr val="FFFFFF"/>
              </a:solidFill>
              <a:latin typeface="Arial" charset="0"/>
            </a:endParaRPr>
          </a:p>
        </p:txBody>
      </p:sp>
      <p:sp>
        <p:nvSpPr>
          <p:cNvPr id="2069" name="Text Box 21"/>
          <p:cNvSpPr txBox="1">
            <a:spLocks noChangeArrowheads="1"/>
          </p:cNvSpPr>
          <p:nvPr/>
        </p:nvSpPr>
        <p:spPr bwMode="auto">
          <a:xfrm>
            <a:off x="533400" y="3962400"/>
            <a:ext cx="4267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eaLnBrk="0" fontAlgn="base" hangingPunct="0">
              <a:spcBef>
                <a:spcPct val="0"/>
              </a:spcBef>
              <a:spcAft>
                <a:spcPct val="0"/>
              </a:spcAft>
              <a:buClrTx/>
              <a:buSzTx/>
              <a:buFontTx/>
              <a:buNone/>
            </a:pPr>
            <a:r>
              <a:rPr lang="en-US" altLang="en-US" sz="2800" smtClean="0">
                <a:solidFill>
                  <a:srgbClr val="FFFFFF"/>
                </a:solidFill>
                <a:latin typeface="Arial" charset="0"/>
                <a:cs typeface="Times New Roman" charset="0"/>
              </a:rPr>
              <a:t>They could appear and  disappear whenever they wanted. </a:t>
            </a:r>
            <a:endParaRPr lang="en-US" altLang="en-US" sz="2800" smtClean="0">
              <a:solidFill>
                <a:srgbClr val="FFFFFF"/>
              </a:solidFill>
              <a:latin typeface="Arial" charset="0"/>
            </a:endParaRPr>
          </a:p>
        </p:txBody>
      </p:sp>
      <p:sp>
        <p:nvSpPr>
          <p:cNvPr id="2070" name="Text Box 22"/>
          <p:cNvSpPr txBox="1">
            <a:spLocks noChangeArrowheads="1"/>
          </p:cNvSpPr>
          <p:nvPr/>
        </p:nvSpPr>
        <p:spPr bwMode="auto">
          <a:xfrm>
            <a:off x="533400" y="57150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eaLnBrk="0" fontAlgn="base" hangingPunct="0">
              <a:spcBef>
                <a:spcPct val="0"/>
              </a:spcBef>
              <a:spcAft>
                <a:spcPct val="0"/>
              </a:spcAft>
              <a:buClrTx/>
              <a:buSzTx/>
              <a:buFontTx/>
              <a:buNone/>
            </a:pPr>
            <a:r>
              <a:rPr lang="en-US" altLang="en-US" sz="2800" smtClean="0">
                <a:solidFill>
                  <a:srgbClr val="FFFFFF"/>
                </a:solidFill>
                <a:latin typeface="Arial" charset="0"/>
                <a:cs typeface="Times New Roman" charset="0"/>
              </a:rPr>
              <a:t>They could turn into beasts if  they were angry.</a:t>
            </a:r>
            <a:r>
              <a:rPr lang="en-US" altLang="en-US" sz="2800" smtClean="0">
                <a:solidFill>
                  <a:srgbClr val="FFFFFF"/>
                </a:solidFill>
                <a:latin typeface="Arial" charset="0"/>
              </a:rPr>
              <a:t> </a:t>
            </a:r>
          </a:p>
        </p:txBody>
      </p:sp>
      <p:pic>
        <p:nvPicPr>
          <p:cNvPr id="2078" name="Picture 30" descr="dragon 02">
            <a:hlinkHover r:id="" action="ppaction://noaction" highlightClick="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76600"/>
            <a:ext cx="332422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820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078"/>
                                        </p:tgtEl>
                                        <p:attrNameLst>
                                          <p:attrName>style.visibility</p:attrName>
                                        </p:attrNameLst>
                                      </p:cBhvr>
                                      <p:to>
                                        <p:strVal val="visible"/>
                                      </p:to>
                                    </p:set>
                                    <p:animEffect transition="in" filter="dissolve">
                                      <p:cBhvr>
                                        <p:cTn id="11" dur="500"/>
                                        <p:tgtEl>
                                          <p:spTgt spid="207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06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2070"/>
                                        </p:tgtEl>
                                        <p:attrNameLst>
                                          <p:attrName>style.visibility</p:attrName>
                                        </p:attrNameLst>
                                      </p:cBhvr>
                                      <p:to>
                                        <p:strVal val="visible"/>
                                      </p:to>
                                    </p:set>
                                    <p:anim calcmode="lin" valueType="num">
                                      <p:cBhvr>
                                        <p:cTn id="20" dur="500" fill="hold"/>
                                        <p:tgtEl>
                                          <p:spTgt spid="2070"/>
                                        </p:tgtEl>
                                        <p:attrNameLst>
                                          <p:attrName>ppt_w</p:attrName>
                                        </p:attrNameLst>
                                      </p:cBhvr>
                                      <p:tavLst>
                                        <p:tav tm="0">
                                          <p:val>
                                            <p:fltVal val="0"/>
                                          </p:val>
                                        </p:tav>
                                        <p:tav tm="100000">
                                          <p:val>
                                            <p:strVal val="#ppt_w"/>
                                          </p:val>
                                        </p:tav>
                                      </p:tavLst>
                                    </p:anim>
                                    <p:anim calcmode="lin" valueType="num">
                                      <p:cBhvr>
                                        <p:cTn id="21" dur="500" fill="hold"/>
                                        <p:tgtEl>
                                          <p:spTgt spid="20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 grpId="0" autoUpdateAnimBg="0"/>
      <p:bldP spid="2069" grpId="0" autoUpdateAnimBg="0"/>
      <p:bldP spid="207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228600" y="381000"/>
            <a:ext cx="4800600" cy="990600"/>
          </a:xfrm>
        </p:spPr>
        <p:txBody>
          <a:bodyPr/>
          <a:lstStyle/>
          <a:p>
            <a:pPr algn="l" eaLnBrk="1" hangingPunct="1">
              <a:defRPr/>
            </a:pPr>
            <a:r>
              <a:rPr lang="en-US" smtClean="0">
                <a:solidFill>
                  <a:srgbClr val="FFCC00"/>
                </a:solidFill>
                <a:latin typeface="Sylfaen" pitchFamily="18" charset="0"/>
              </a:rPr>
              <a:t>Ancient China</a:t>
            </a:r>
          </a:p>
        </p:txBody>
      </p:sp>
      <p:sp>
        <p:nvSpPr>
          <p:cNvPr id="14339" name="Text Box 3"/>
          <p:cNvSpPr txBox="1">
            <a:spLocks noChangeArrowheads="1"/>
          </p:cNvSpPr>
          <p:nvPr/>
        </p:nvSpPr>
        <p:spPr bwMode="auto">
          <a:xfrm>
            <a:off x="468313" y="1773238"/>
            <a:ext cx="4967287" cy="1373187"/>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r>
              <a:rPr lang="en-US" sz="2800">
                <a:solidFill>
                  <a:srgbClr val="FFFFFF"/>
                </a:solidFill>
                <a:latin typeface="Arial" charset="0"/>
                <a:cs typeface="Times New Roman" charset="0"/>
              </a:rPr>
              <a:t>Dragons in ancient China were a composite (a mix) of parts from different animals. </a:t>
            </a:r>
            <a:endParaRPr lang="en-US" sz="2800">
              <a:solidFill>
                <a:srgbClr val="FFFFFF"/>
              </a:solidFill>
              <a:effectLst>
                <a:outerShdw blurRad="38100" dist="38100" dir="2700000" algn="tl">
                  <a:srgbClr val="000000"/>
                </a:outerShdw>
              </a:effectLst>
              <a:latin typeface="Arial" charset="0"/>
            </a:endParaRPr>
          </a:p>
        </p:txBody>
      </p:sp>
      <p:pic>
        <p:nvPicPr>
          <p:cNvPr id="6148" name="Picture 8" descr="dragon 03">
            <a:hlinkHover r:id="" action="ppaction://noaction" highlightClick="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412875"/>
            <a:ext cx="37528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932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228600" y="381000"/>
            <a:ext cx="4800600" cy="990600"/>
          </a:xfrm>
        </p:spPr>
        <p:txBody>
          <a:bodyPr/>
          <a:lstStyle/>
          <a:p>
            <a:pPr algn="l" eaLnBrk="1" hangingPunct="1">
              <a:defRPr/>
            </a:pPr>
            <a:r>
              <a:rPr lang="en-US" smtClean="0">
                <a:solidFill>
                  <a:srgbClr val="FFCC00"/>
                </a:solidFill>
                <a:latin typeface="Sylfaen" pitchFamily="18" charset="0"/>
              </a:rPr>
              <a:t>Ancient China</a:t>
            </a:r>
          </a:p>
        </p:txBody>
      </p:sp>
      <p:sp>
        <p:nvSpPr>
          <p:cNvPr id="7171" name="Text Box 5"/>
          <p:cNvSpPr txBox="1">
            <a:spLocks noChangeArrowheads="1"/>
          </p:cNvSpPr>
          <p:nvPr/>
        </p:nvSpPr>
        <p:spPr bwMode="auto">
          <a:xfrm>
            <a:off x="517525" y="1752600"/>
            <a:ext cx="5121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eaLnBrk="0" fontAlgn="base" hangingPunct="0">
              <a:spcBef>
                <a:spcPct val="0"/>
              </a:spcBef>
              <a:spcAft>
                <a:spcPct val="0"/>
              </a:spcAft>
              <a:buClrTx/>
              <a:buSzTx/>
              <a:buFontTx/>
              <a:buNone/>
            </a:pPr>
            <a:r>
              <a:rPr lang="en-US" altLang="en-US" sz="2800" smtClean="0">
                <a:solidFill>
                  <a:srgbClr val="FFFFFF"/>
                </a:solidFill>
                <a:latin typeface="Arial" charset="0"/>
                <a:cs typeface="Times New Roman" charset="0"/>
              </a:rPr>
              <a:t>These mythical creatures had</a:t>
            </a:r>
            <a:endParaRPr lang="en-US" altLang="en-US" sz="2800" smtClean="0">
              <a:solidFill>
                <a:srgbClr val="FFFFFF"/>
              </a:solidFill>
              <a:latin typeface="Arial" charset="0"/>
            </a:endParaRPr>
          </a:p>
        </p:txBody>
      </p:sp>
      <p:sp>
        <p:nvSpPr>
          <p:cNvPr id="7172" name="Text Box 6"/>
          <p:cNvSpPr txBox="1">
            <a:spLocks noChangeArrowheads="1"/>
          </p:cNvSpPr>
          <p:nvPr/>
        </p:nvSpPr>
        <p:spPr bwMode="auto">
          <a:xfrm>
            <a:off x="685800" y="2286000"/>
            <a:ext cx="244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eaLnBrk="0" fontAlgn="base" hangingPunct="0">
              <a:spcBef>
                <a:spcPct val="0"/>
              </a:spcBef>
              <a:spcAft>
                <a:spcPct val="0"/>
              </a:spcAft>
              <a:buClrTx/>
              <a:buSzTx/>
              <a:buFontTx/>
              <a:buNone/>
            </a:pPr>
            <a:endParaRPr lang="en-US" altLang="en-US" sz="2800" smtClean="0">
              <a:solidFill>
                <a:srgbClr val="FFFFFF"/>
              </a:solidFill>
              <a:latin typeface="Arial" charset="0"/>
            </a:endParaRPr>
          </a:p>
        </p:txBody>
      </p:sp>
      <p:sp>
        <p:nvSpPr>
          <p:cNvPr id="73735" name="Text Box 7"/>
          <p:cNvSpPr txBox="1">
            <a:spLocks noChangeArrowheads="1"/>
          </p:cNvSpPr>
          <p:nvPr/>
        </p:nvSpPr>
        <p:spPr bwMode="auto">
          <a:xfrm>
            <a:off x="609600" y="5562600"/>
            <a:ext cx="2498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eaLnBrk="0" fontAlgn="base" hangingPunct="0">
              <a:spcBef>
                <a:spcPct val="0"/>
              </a:spcBef>
              <a:spcAft>
                <a:spcPct val="0"/>
              </a:spcAft>
              <a:buClrTx/>
              <a:buSzTx/>
              <a:buFontTx/>
              <a:buNone/>
            </a:pPr>
            <a:r>
              <a:rPr lang="en-US" altLang="en-US" sz="2800" smtClean="0">
                <a:solidFill>
                  <a:srgbClr val="FFFFFF"/>
                </a:solidFill>
                <a:latin typeface="Arial" charset="0"/>
                <a:cs typeface="Times New Roman" charset="0"/>
              </a:rPr>
              <a:t>and whiskers.</a:t>
            </a:r>
          </a:p>
        </p:txBody>
      </p:sp>
      <p:sp>
        <p:nvSpPr>
          <p:cNvPr id="73736" name="Text Box 8"/>
          <p:cNvSpPr txBox="1">
            <a:spLocks noChangeArrowheads="1"/>
          </p:cNvSpPr>
          <p:nvPr/>
        </p:nvSpPr>
        <p:spPr bwMode="auto">
          <a:xfrm>
            <a:off x="609600" y="23622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eaLnBrk="0" fontAlgn="base" hangingPunct="0">
              <a:spcBef>
                <a:spcPct val="0"/>
              </a:spcBef>
              <a:spcAft>
                <a:spcPct val="0"/>
              </a:spcAft>
              <a:buClrTx/>
              <a:buSzTx/>
              <a:buFontTx/>
              <a:buNone/>
            </a:pPr>
            <a:r>
              <a:rPr lang="en-US" altLang="en-US" sz="2800" smtClean="0">
                <a:solidFill>
                  <a:srgbClr val="FFFFFF"/>
                </a:solidFill>
                <a:latin typeface="Arial" charset="0"/>
                <a:cs typeface="Times New Roman" charset="0"/>
              </a:rPr>
              <a:t>a camel head,</a:t>
            </a:r>
          </a:p>
        </p:txBody>
      </p:sp>
      <p:sp>
        <p:nvSpPr>
          <p:cNvPr id="7175" name="Text Box 9"/>
          <p:cNvSpPr txBox="1">
            <a:spLocks noChangeArrowheads="1"/>
          </p:cNvSpPr>
          <p:nvPr/>
        </p:nvSpPr>
        <p:spPr bwMode="auto">
          <a:xfrm>
            <a:off x="609600" y="2819400"/>
            <a:ext cx="2419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eaLnBrk="0" fontAlgn="base" hangingPunct="0">
              <a:spcBef>
                <a:spcPct val="0"/>
              </a:spcBef>
              <a:spcAft>
                <a:spcPct val="0"/>
              </a:spcAft>
              <a:buClrTx/>
              <a:buSzTx/>
              <a:buFontTx/>
              <a:buNone/>
            </a:pPr>
            <a:r>
              <a:rPr lang="en-US" altLang="en-US" sz="2800" smtClean="0">
                <a:solidFill>
                  <a:srgbClr val="FFFFFF"/>
                </a:solidFill>
                <a:latin typeface="Arial" charset="0"/>
                <a:cs typeface="Times New Roman" charset="0"/>
              </a:rPr>
              <a:t>a snake neck,</a:t>
            </a:r>
          </a:p>
        </p:txBody>
      </p:sp>
      <p:sp>
        <p:nvSpPr>
          <p:cNvPr id="73738" name="Text Box 10"/>
          <p:cNvSpPr txBox="1">
            <a:spLocks noChangeArrowheads="1"/>
          </p:cNvSpPr>
          <p:nvPr/>
        </p:nvSpPr>
        <p:spPr bwMode="auto">
          <a:xfrm>
            <a:off x="609600" y="3276600"/>
            <a:ext cx="19827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eaLnBrk="0" fontAlgn="base" hangingPunct="0">
              <a:spcBef>
                <a:spcPct val="0"/>
              </a:spcBef>
              <a:spcAft>
                <a:spcPct val="0"/>
              </a:spcAft>
              <a:buClrTx/>
              <a:buSzTx/>
              <a:buFontTx/>
              <a:buNone/>
            </a:pPr>
            <a:r>
              <a:rPr lang="en-US" altLang="en-US" sz="2800" smtClean="0">
                <a:solidFill>
                  <a:srgbClr val="FFFFFF"/>
                </a:solidFill>
                <a:latin typeface="Arial" charset="0"/>
                <a:cs typeface="Times New Roman" charset="0"/>
              </a:rPr>
              <a:t>fish scales,</a:t>
            </a:r>
            <a:endParaRPr lang="en-US" altLang="en-US" sz="2800" smtClean="0">
              <a:solidFill>
                <a:srgbClr val="FFFFFF"/>
              </a:solidFill>
              <a:latin typeface="Arial" charset="0"/>
            </a:endParaRPr>
          </a:p>
        </p:txBody>
      </p:sp>
      <p:sp>
        <p:nvSpPr>
          <p:cNvPr id="73739" name="Text Box 11"/>
          <p:cNvSpPr txBox="1">
            <a:spLocks noChangeArrowheads="1"/>
          </p:cNvSpPr>
          <p:nvPr/>
        </p:nvSpPr>
        <p:spPr bwMode="auto">
          <a:xfrm>
            <a:off x="609600" y="3733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eaLnBrk="0" fontAlgn="base" hangingPunct="0">
              <a:spcBef>
                <a:spcPct val="0"/>
              </a:spcBef>
              <a:spcAft>
                <a:spcPct val="0"/>
              </a:spcAft>
              <a:buClrTx/>
              <a:buSzTx/>
              <a:buFontTx/>
              <a:buNone/>
            </a:pPr>
            <a:r>
              <a:rPr lang="en-US" altLang="en-US" sz="2800" smtClean="0">
                <a:solidFill>
                  <a:srgbClr val="FFFFFF"/>
                </a:solidFill>
                <a:latin typeface="Arial" charset="0"/>
                <a:cs typeface="Times New Roman" charset="0"/>
              </a:rPr>
              <a:t>eagle claws,</a:t>
            </a:r>
          </a:p>
        </p:txBody>
      </p:sp>
      <p:sp>
        <p:nvSpPr>
          <p:cNvPr id="73740" name="Text Box 12"/>
          <p:cNvSpPr txBox="1">
            <a:spLocks noChangeArrowheads="1"/>
          </p:cNvSpPr>
          <p:nvPr/>
        </p:nvSpPr>
        <p:spPr bwMode="auto">
          <a:xfrm>
            <a:off x="609600" y="4191000"/>
            <a:ext cx="1944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eaLnBrk="0" fontAlgn="base" hangingPunct="0">
              <a:spcBef>
                <a:spcPct val="0"/>
              </a:spcBef>
              <a:spcAft>
                <a:spcPct val="0"/>
              </a:spcAft>
              <a:buClrTx/>
              <a:buSzTx/>
              <a:buFontTx/>
              <a:buNone/>
            </a:pPr>
            <a:r>
              <a:rPr lang="en-US" altLang="en-US" sz="2800" smtClean="0">
                <a:solidFill>
                  <a:srgbClr val="FFFFFF"/>
                </a:solidFill>
                <a:latin typeface="Arial" charset="0"/>
                <a:cs typeface="Times New Roman" charset="0"/>
              </a:rPr>
              <a:t>tiger paws,</a:t>
            </a:r>
            <a:endParaRPr lang="en-US" altLang="en-US" sz="2800" smtClean="0">
              <a:solidFill>
                <a:srgbClr val="FFFFFF"/>
              </a:solidFill>
              <a:latin typeface="Arial" charset="0"/>
            </a:endParaRPr>
          </a:p>
        </p:txBody>
      </p:sp>
      <p:sp>
        <p:nvSpPr>
          <p:cNvPr id="73741" name="Text Box 13"/>
          <p:cNvSpPr txBox="1">
            <a:spLocks noChangeArrowheads="1"/>
          </p:cNvSpPr>
          <p:nvPr/>
        </p:nvSpPr>
        <p:spPr bwMode="auto">
          <a:xfrm>
            <a:off x="609600" y="46482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eaLnBrk="0" fontAlgn="base" hangingPunct="0">
              <a:spcBef>
                <a:spcPct val="0"/>
              </a:spcBef>
              <a:spcAft>
                <a:spcPct val="0"/>
              </a:spcAft>
              <a:buClrTx/>
              <a:buSzTx/>
              <a:buFontTx/>
              <a:buNone/>
            </a:pPr>
            <a:r>
              <a:rPr lang="en-US" altLang="en-US" sz="2800" smtClean="0">
                <a:solidFill>
                  <a:srgbClr val="FFFFFF"/>
                </a:solidFill>
                <a:latin typeface="Arial" charset="0"/>
                <a:cs typeface="Times New Roman" charset="0"/>
              </a:rPr>
              <a:t>ox ears,</a:t>
            </a:r>
            <a:endParaRPr lang="en-US" altLang="en-US" sz="2800" smtClean="0">
              <a:solidFill>
                <a:srgbClr val="FFFFFF"/>
              </a:solidFill>
              <a:latin typeface="Arial" charset="0"/>
            </a:endParaRPr>
          </a:p>
        </p:txBody>
      </p:sp>
      <p:sp>
        <p:nvSpPr>
          <p:cNvPr id="73742" name="Text Box 14"/>
          <p:cNvSpPr txBox="1">
            <a:spLocks noChangeArrowheads="1"/>
          </p:cNvSpPr>
          <p:nvPr/>
        </p:nvSpPr>
        <p:spPr bwMode="auto">
          <a:xfrm>
            <a:off x="609600" y="5105400"/>
            <a:ext cx="2025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eaLnBrk="0" fontAlgn="base" hangingPunct="0">
              <a:spcBef>
                <a:spcPct val="0"/>
              </a:spcBef>
              <a:spcAft>
                <a:spcPct val="0"/>
              </a:spcAft>
              <a:buClrTx/>
              <a:buSzTx/>
              <a:buFontTx/>
              <a:buNone/>
            </a:pPr>
            <a:r>
              <a:rPr lang="en-US" altLang="en-US" sz="2800" smtClean="0">
                <a:solidFill>
                  <a:srgbClr val="FFFFFF"/>
                </a:solidFill>
                <a:latin typeface="Arial" charset="0"/>
                <a:cs typeface="Times New Roman" charset="0"/>
              </a:rPr>
              <a:t>deer horns,</a:t>
            </a:r>
            <a:endParaRPr lang="en-US" altLang="en-US" sz="2800" smtClean="0">
              <a:solidFill>
                <a:srgbClr val="FFFFFF"/>
              </a:solidFill>
              <a:latin typeface="Arial" charset="0"/>
            </a:endParaRPr>
          </a:p>
        </p:txBody>
      </p:sp>
      <p:pic>
        <p:nvPicPr>
          <p:cNvPr id="7181" name="Picture 15" descr="dragon 03">
            <a:hlinkHover r:id="" action="ppaction://noaction" highlightClick="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371600"/>
            <a:ext cx="37528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602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7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7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37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37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374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3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utoUpdateAnimBg="0"/>
      <p:bldP spid="73736" grpId="0" autoUpdateAnimBg="0"/>
      <p:bldP spid="73738" grpId="0" autoUpdateAnimBg="0"/>
      <p:bldP spid="73739" grpId="0" autoUpdateAnimBg="0"/>
      <p:bldP spid="73740" grpId="0" autoUpdateAnimBg="0"/>
      <p:bldP spid="73741" grpId="0" autoUpdateAnimBg="0"/>
      <p:bldP spid="7374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228600" y="381000"/>
            <a:ext cx="4800600" cy="990600"/>
          </a:xfrm>
        </p:spPr>
        <p:txBody>
          <a:bodyPr/>
          <a:lstStyle/>
          <a:p>
            <a:pPr algn="l" eaLnBrk="1" hangingPunct="1">
              <a:defRPr/>
            </a:pPr>
            <a:r>
              <a:rPr lang="en-US" smtClean="0">
                <a:solidFill>
                  <a:srgbClr val="FFCC00"/>
                </a:solidFill>
                <a:latin typeface="Sylfaen" pitchFamily="18" charset="0"/>
              </a:rPr>
              <a:t>Ancient China</a:t>
            </a:r>
          </a:p>
        </p:txBody>
      </p:sp>
      <p:pic>
        <p:nvPicPr>
          <p:cNvPr id="8195" name="Picture 4" descr="dragon 03">
            <a:hlinkHover r:id="" action="ppaction://noaction" highlightClick="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447800"/>
            <a:ext cx="37528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 Box 5"/>
          <p:cNvSpPr txBox="1">
            <a:spLocks noChangeArrowheads="1"/>
          </p:cNvSpPr>
          <p:nvPr/>
        </p:nvSpPr>
        <p:spPr bwMode="auto">
          <a:xfrm>
            <a:off x="517525" y="2057400"/>
            <a:ext cx="4664075" cy="1373188"/>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r>
              <a:rPr lang="en-US" sz="2800">
                <a:solidFill>
                  <a:srgbClr val="FFFFFF"/>
                </a:solidFill>
                <a:latin typeface="Arial" charset="0"/>
                <a:cs typeface="Times New Roman" charset="0"/>
              </a:rPr>
              <a:t>Their job in ancient China was to act as guardians.</a:t>
            </a:r>
            <a:r>
              <a:rPr lang="en-US" sz="2800">
                <a:solidFill>
                  <a:srgbClr val="000000"/>
                </a:solidFill>
                <a:latin typeface="Arial" charset="0"/>
                <a:cs typeface="Times New Roman" charset="0"/>
              </a:rPr>
              <a:t> </a:t>
            </a:r>
            <a:endParaRPr lang="en-US" sz="2800">
              <a:solidFill>
                <a:srgbClr val="FFFFFF"/>
              </a:solidFill>
              <a:effectLst>
                <a:outerShdw blurRad="38100" dist="38100" dir="2700000" algn="tl">
                  <a:srgbClr val="000000"/>
                </a:outerShdw>
              </a:effectLst>
              <a:latin typeface="Arial" charset="0"/>
            </a:endParaRPr>
          </a:p>
          <a:p>
            <a:pPr eaLnBrk="0" fontAlgn="base" hangingPunct="0">
              <a:spcBef>
                <a:spcPct val="0"/>
              </a:spcBef>
              <a:spcAft>
                <a:spcPct val="0"/>
              </a:spcAft>
              <a:defRPr/>
            </a:pPr>
            <a:endParaRPr lang="en-US" sz="2800">
              <a:solidFill>
                <a:srgbClr val="FFFFFF"/>
              </a:solidFill>
              <a:latin typeface="Arial" charset="0"/>
            </a:endParaRPr>
          </a:p>
        </p:txBody>
      </p:sp>
    </p:spTree>
    <p:extLst>
      <p:ext uri="{BB962C8B-B14F-4D97-AF65-F5344CB8AC3E}">
        <p14:creationId xmlns:p14="http://schemas.microsoft.com/office/powerpoint/2010/main" val="476362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zh-TW" smtClean="0">
                <a:solidFill>
                  <a:srgbClr val="CC0000"/>
                </a:solidFill>
                <a:latin typeface="Berlin Sans FB Demi" pitchFamily="34" charset="0"/>
                <a:ea typeface="PMingLiU" pitchFamily="18" charset="-120"/>
              </a:rPr>
              <a:t>Superstitions </a:t>
            </a:r>
            <a:r>
              <a:rPr lang="en-US" altLang="zh-TW" smtClean="0">
                <a:solidFill>
                  <a:schemeClr val="tx1"/>
                </a:solidFill>
                <a:latin typeface="Berlin Sans FB Demi" pitchFamily="34" charset="0"/>
                <a:ea typeface="PMingLiU" pitchFamily="18" charset="-120"/>
              </a:rPr>
              <a:t>and</a:t>
            </a:r>
            <a:r>
              <a:rPr lang="en-US" altLang="zh-TW" smtClean="0">
                <a:solidFill>
                  <a:srgbClr val="CC0000"/>
                </a:solidFill>
                <a:latin typeface="Berlin Sans FB Demi" pitchFamily="34" charset="0"/>
                <a:ea typeface="PMingLiU" pitchFamily="18" charset="-120"/>
              </a:rPr>
              <a:t> </a:t>
            </a:r>
            <a:r>
              <a:rPr lang="en-US" altLang="zh-TW" smtClean="0">
                <a:solidFill>
                  <a:srgbClr val="006600"/>
                </a:solidFill>
                <a:latin typeface="Berlin Sans FB Demi" pitchFamily="34" charset="0"/>
                <a:ea typeface="PMingLiU" pitchFamily="18" charset="-120"/>
              </a:rPr>
              <a:t>Beliefs</a:t>
            </a:r>
          </a:p>
        </p:txBody>
      </p:sp>
      <p:sp>
        <p:nvSpPr>
          <p:cNvPr id="7171" name="Rectangle 3"/>
          <p:cNvSpPr>
            <a:spLocks noGrp="1" noChangeArrowheads="1"/>
          </p:cNvSpPr>
          <p:nvPr>
            <p:ph type="body" idx="1"/>
          </p:nvPr>
        </p:nvSpPr>
        <p:spPr/>
        <p:txBody>
          <a:bodyPr/>
          <a:lstStyle/>
          <a:p>
            <a:pPr eaLnBrk="1" hangingPunct="1"/>
            <a:r>
              <a:rPr lang="en-US" altLang="zh-TW" smtClean="0">
                <a:solidFill>
                  <a:srgbClr val="333399"/>
                </a:solidFill>
                <a:ea typeface="PMingLiU" pitchFamily="18" charset="-120"/>
              </a:rPr>
              <a:t>Stay up all night on New Year’s Eve.</a:t>
            </a:r>
          </a:p>
          <a:p>
            <a:pPr eaLnBrk="1" hangingPunct="1">
              <a:buFontTx/>
              <a:buNone/>
            </a:pPr>
            <a:endParaRPr lang="en-US" altLang="zh-TW" smtClean="0">
              <a:solidFill>
                <a:srgbClr val="663300"/>
              </a:solidFill>
              <a:ea typeface="PMingLiU" pitchFamily="18" charset="-120"/>
            </a:endParaRPr>
          </a:p>
          <a:p>
            <a:pPr algn="ctr" eaLnBrk="1" hangingPunct="1">
              <a:buFontTx/>
              <a:buNone/>
            </a:pPr>
            <a:r>
              <a:rPr lang="en-US" altLang="zh-TW" u="sng" smtClean="0">
                <a:ea typeface="PMingLiU" pitchFamily="18" charset="-120"/>
              </a:rPr>
              <a:t>It is considered very unlucky to:</a:t>
            </a:r>
          </a:p>
          <a:p>
            <a:pPr eaLnBrk="1" hangingPunct="1"/>
            <a:r>
              <a:rPr lang="en-US" altLang="zh-TW" sz="2800" smtClean="0">
                <a:solidFill>
                  <a:srgbClr val="660033"/>
                </a:solidFill>
                <a:ea typeface="PMingLiU" pitchFamily="18" charset="-120"/>
              </a:rPr>
              <a:t>Sweep the floor on the 1</a:t>
            </a:r>
            <a:r>
              <a:rPr lang="en-US" altLang="zh-TW" sz="2800" baseline="30000" smtClean="0">
                <a:solidFill>
                  <a:srgbClr val="660033"/>
                </a:solidFill>
                <a:ea typeface="PMingLiU" pitchFamily="18" charset="-120"/>
              </a:rPr>
              <a:t>st</a:t>
            </a:r>
            <a:r>
              <a:rPr lang="en-US" altLang="zh-TW" sz="2800" smtClean="0">
                <a:solidFill>
                  <a:srgbClr val="660033"/>
                </a:solidFill>
                <a:ea typeface="PMingLiU" pitchFamily="18" charset="-120"/>
              </a:rPr>
              <a:t> five days of New Year</a:t>
            </a:r>
          </a:p>
          <a:p>
            <a:pPr eaLnBrk="1" hangingPunct="1"/>
            <a:r>
              <a:rPr lang="en-US" altLang="zh-TW" sz="2800" smtClean="0">
                <a:solidFill>
                  <a:srgbClr val="660033"/>
                </a:solidFill>
                <a:ea typeface="PMingLiU" pitchFamily="18" charset="-120"/>
              </a:rPr>
              <a:t>Talk of the deceased</a:t>
            </a:r>
          </a:p>
          <a:p>
            <a:pPr eaLnBrk="1" hangingPunct="1"/>
            <a:r>
              <a:rPr lang="en-US" altLang="zh-TW" sz="2800" smtClean="0">
                <a:solidFill>
                  <a:srgbClr val="660033"/>
                </a:solidFill>
                <a:ea typeface="PMingLiU" pitchFamily="18" charset="-120"/>
              </a:rPr>
              <a:t>Getting a hair cut </a:t>
            </a:r>
            <a:r>
              <a:rPr lang="zh-TW" altLang="en-US" sz="2800" b="1" smtClean="0">
                <a:solidFill>
                  <a:srgbClr val="660033"/>
                </a:solidFill>
                <a:ea typeface="SimHei" pitchFamily="49" charset="-122"/>
              </a:rPr>
              <a:t>剪髮</a:t>
            </a:r>
            <a:r>
              <a:rPr lang="zh-TW" altLang="en-US" sz="2800" smtClean="0">
                <a:solidFill>
                  <a:srgbClr val="660033"/>
                </a:solidFill>
                <a:ea typeface="PMingLiU" pitchFamily="18" charset="-120"/>
              </a:rPr>
              <a:t> </a:t>
            </a:r>
            <a:r>
              <a:rPr lang="en-US" altLang="zh-TW" sz="2800" smtClean="0">
                <a:solidFill>
                  <a:srgbClr val="660033"/>
                </a:solidFill>
                <a:ea typeface="PMingLiU" pitchFamily="18" charset="-120"/>
              </a:rPr>
              <a:t>vs </a:t>
            </a:r>
            <a:r>
              <a:rPr lang="zh-TW" altLang="en-US" sz="2800" b="1" smtClean="0">
                <a:solidFill>
                  <a:srgbClr val="660033"/>
                </a:solidFill>
                <a:ea typeface="SimHei" pitchFamily="49" charset="-122"/>
              </a:rPr>
              <a:t>剪發</a:t>
            </a:r>
            <a:r>
              <a:rPr lang="zh-TW" altLang="en-US" sz="2800" smtClean="0">
                <a:solidFill>
                  <a:srgbClr val="660033"/>
                </a:solidFill>
                <a:ea typeface="PMingLiU" pitchFamily="18" charset="-120"/>
              </a:rPr>
              <a:t> </a:t>
            </a:r>
            <a:r>
              <a:rPr lang="en-US" altLang="zh-TW" sz="2400" smtClean="0">
                <a:solidFill>
                  <a:srgbClr val="660033"/>
                </a:solidFill>
                <a:ea typeface="PMingLiU" pitchFamily="18" charset="-120"/>
              </a:rPr>
              <a:t>(to cut your fortune)</a:t>
            </a:r>
          </a:p>
          <a:p>
            <a:pPr eaLnBrk="1" hangingPunct="1"/>
            <a:r>
              <a:rPr lang="en-US" altLang="zh-TW" sz="2800" smtClean="0">
                <a:solidFill>
                  <a:srgbClr val="660033"/>
                </a:solidFill>
                <a:ea typeface="PMingLiU" pitchFamily="18" charset="-120"/>
              </a:rPr>
              <a:t>Buying books </a:t>
            </a:r>
            <a:r>
              <a:rPr lang="zh-TW" altLang="en-US" sz="2800" b="1" smtClean="0">
                <a:solidFill>
                  <a:srgbClr val="660033"/>
                </a:solidFill>
                <a:ea typeface="SimHei" pitchFamily="49" charset="-122"/>
              </a:rPr>
              <a:t>書</a:t>
            </a:r>
            <a:r>
              <a:rPr lang="zh-TW" altLang="en-US" sz="2800" smtClean="0">
                <a:solidFill>
                  <a:srgbClr val="660033"/>
                </a:solidFill>
                <a:ea typeface="PMingLiU" pitchFamily="18" charset="-120"/>
              </a:rPr>
              <a:t> </a:t>
            </a:r>
            <a:r>
              <a:rPr lang="en-US" altLang="zh-TW" sz="2800" smtClean="0">
                <a:solidFill>
                  <a:srgbClr val="660033"/>
                </a:solidFill>
                <a:ea typeface="PMingLiU" pitchFamily="18" charset="-120"/>
              </a:rPr>
              <a:t>vs </a:t>
            </a:r>
            <a:r>
              <a:rPr lang="zh-TW" altLang="en-US" sz="2800" b="1" smtClean="0">
                <a:solidFill>
                  <a:srgbClr val="660033"/>
                </a:solidFill>
                <a:ea typeface="SimHei" pitchFamily="49" charset="-122"/>
              </a:rPr>
              <a:t>輸</a:t>
            </a:r>
            <a:r>
              <a:rPr lang="zh-TW" altLang="en-US" sz="2800" smtClean="0">
                <a:solidFill>
                  <a:srgbClr val="660033"/>
                </a:solidFill>
                <a:ea typeface="PMingLiU" pitchFamily="18" charset="-120"/>
              </a:rPr>
              <a:t> </a:t>
            </a:r>
            <a:r>
              <a:rPr lang="en-US" altLang="zh-TW" sz="2400" smtClean="0">
                <a:solidFill>
                  <a:srgbClr val="660033"/>
                </a:solidFill>
                <a:ea typeface="PMingLiU" pitchFamily="18" charset="-120"/>
              </a:rPr>
              <a:t>(to lose)</a:t>
            </a:r>
            <a:endParaRPr lang="zh-TW" altLang="en-US" sz="2400" smtClean="0">
              <a:solidFill>
                <a:srgbClr val="660033"/>
              </a:solidFill>
              <a:ea typeface="PMingLiU" pitchFamily="18" charset="-120"/>
            </a:endParaRPr>
          </a:p>
          <a:p>
            <a:pPr eaLnBrk="1" hangingPunct="1"/>
            <a:r>
              <a:rPr lang="en-US" altLang="zh-TW" sz="2800" smtClean="0">
                <a:solidFill>
                  <a:srgbClr val="660033"/>
                </a:solidFill>
                <a:ea typeface="PMingLiU" pitchFamily="18" charset="-120"/>
              </a:rPr>
              <a:t>Break dishes</a:t>
            </a:r>
            <a:r>
              <a:rPr lang="en-US" altLang="zh-TW" smtClean="0">
                <a:solidFill>
                  <a:srgbClr val="660033"/>
                </a:solidFill>
                <a:ea typeface="PMingLiU" pitchFamily="18" charset="-120"/>
              </a:rPr>
              <a:t> </a:t>
            </a:r>
            <a:r>
              <a:rPr lang="zh-TW" altLang="en-US" sz="2800" b="1" smtClean="0">
                <a:solidFill>
                  <a:srgbClr val="660033"/>
                </a:solidFill>
                <a:latin typeface="HanWangYenLight" pitchFamily="18" charset="-120"/>
                <a:ea typeface="HanWangYenLight" pitchFamily="18" charset="-120"/>
              </a:rPr>
              <a:t>碎</a:t>
            </a:r>
            <a:r>
              <a:rPr lang="zh-TW" altLang="en-US" sz="2400" b="1" smtClean="0">
                <a:solidFill>
                  <a:srgbClr val="660033"/>
                </a:solidFill>
                <a:ea typeface="Aroa;"/>
                <a:cs typeface="Aroa;"/>
              </a:rPr>
              <a:t> </a:t>
            </a:r>
            <a:r>
              <a:rPr lang="en-US" altLang="zh-TW" sz="2400" smtClean="0">
                <a:solidFill>
                  <a:srgbClr val="660033"/>
                </a:solidFill>
                <a:ea typeface="HanWangYenLight" pitchFamily="18" charset="-120"/>
              </a:rPr>
              <a:t>vs</a:t>
            </a:r>
            <a:r>
              <a:rPr lang="en-US" altLang="zh-TW" sz="2400" b="1" smtClean="0">
                <a:solidFill>
                  <a:srgbClr val="660033"/>
                </a:solidFill>
                <a:ea typeface="HanWangYenLight" pitchFamily="18" charset="-120"/>
              </a:rPr>
              <a:t> </a:t>
            </a:r>
            <a:r>
              <a:rPr lang="zh-TW" altLang="en-US" sz="2800" b="1" smtClean="0">
                <a:solidFill>
                  <a:srgbClr val="660033"/>
                </a:solidFill>
                <a:latin typeface="HanWangYenLight" pitchFamily="18" charset="-120"/>
                <a:ea typeface="HanWangYenLight" pitchFamily="18" charset="-120"/>
              </a:rPr>
              <a:t>歲</a:t>
            </a:r>
            <a:r>
              <a:rPr lang="zh-TW" altLang="en-US" sz="2400" b="1" smtClean="0">
                <a:solidFill>
                  <a:srgbClr val="660033"/>
                </a:solidFill>
                <a:latin typeface="HanWangYenLight" pitchFamily="18" charset="-120"/>
                <a:ea typeface="HanWangYenLight" pitchFamily="18" charset="-120"/>
              </a:rPr>
              <a:t> </a:t>
            </a:r>
            <a:r>
              <a:rPr lang="en-US" altLang="zh-TW" smtClean="0">
                <a:solidFill>
                  <a:srgbClr val="660033"/>
                </a:solidFill>
                <a:ea typeface="PMingLiU" pitchFamily="18" charset="-120"/>
              </a:rPr>
              <a:t>(</a:t>
            </a:r>
            <a:r>
              <a:rPr lang="zh-TW" altLang="en-US" b="1" smtClean="0">
                <a:solidFill>
                  <a:srgbClr val="660033"/>
                </a:solidFill>
                <a:ea typeface="SimHei" pitchFamily="49" charset="-122"/>
              </a:rPr>
              <a:t>歲歲平安</a:t>
            </a:r>
            <a:r>
              <a:rPr lang="zh-TW" altLang="en-US" smtClean="0">
                <a:solidFill>
                  <a:srgbClr val="660033"/>
                </a:solidFill>
                <a:ea typeface="PMingLiU" pitchFamily="18" charset="-120"/>
              </a:rPr>
              <a:t> </a:t>
            </a:r>
            <a:r>
              <a:rPr lang="en-US" altLang="zh-TW" sz="2400" smtClean="0">
                <a:solidFill>
                  <a:srgbClr val="660033"/>
                </a:solidFill>
                <a:ea typeface="PMingLiU" pitchFamily="18" charset="-120"/>
              </a:rPr>
              <a:t>sui sui ping an</a:t>
            </a:r>
            <a:r>
              <a:rPr lang="en-US" altLang="zh-TW" smtClean="0">
                <a:solidFill>
                  <a:srgbClr val="660033"/>
                </a:solidFill>
                <a:ea typeface="PMingLiU" pitchFamily="18" charset="-120"/>
              </a:rPr>
              <a:t>)</a:t>
            </a:r>
          </a:p>
        </p:txBody>
      </p:sp>
      <p:pic>
        <p:nvPicPr>
          <p:cNvPr id="7172" name="Picture 4" descr="MCj030496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5937250"/>
            <a:ext cx="23622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368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19100" y="381000"/>
            <a:ext cx="4800600" cy="990600"/>
          </a:xfrm>
        </p:spPr>
        <p:txBody>
          <a:bodyPr/>
          <a:lstStyle/>
          <a:p>
            <a:pPr algn="l" eaLnBrk="1" hangingPunct="1">
              <a:defRPr/>
            </a:pPr>
            <a:r>
              <a:rPr lang="en-US" smtClean="0">
                <a:solidFill>
                  <a:srgbClr val="FFCC00"/>
                </a:solidFill>
                <a:latin typeface="Sylfaen" pitchFamily="18" charset="0"/>
              </a:rPr>
              <a:t>Wood Dragons</a:t>
            </a:r>
          </a:p>
        </p:txBody>
      </p:sp>
      <p:sp>
        <p:nvSpPr>
          <p:cNvPr id="9219" name="Text Box 3"/>
          <p:cNvSpPr txBox="1">
            <a:spLocks noChangeArrowheads="1"/>
          </p:cNvSpPr>
          <p:nvPr/>
        </p:nvSpPr>
        <p:spPr bwMode="auto">
          <a:xfrm>
            <a:off x="609600" y="1828800"/>
            <a:ext cx="5486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fontAlgn="base">
              <a:spcBef>
                <a:spcPct val="30000"/>
              </a:spcBef>
              <a:spcAft>
                <a:spcPct val="0"/>
              </a:spcAft>
              <a:buClrTx/>
              <a:buSzTx/>
              <a:buFontTx/>
              <a:buNone/>
            </a:pPr>
            <a:r>
              <a:rPr lang="en-US" altLang="en-US" sz="2800" smtClean="0">
                <a:solidFill>
                  <a:srgbClr val="FFFFFF"/>
                </a:solidFill>
                <a:latin typeface="Arial" charset="0"/>
                <a:cs typeface="Times New Roman" charset="0"/>
              </a:rPr>
              <a:t>Legend says …. </a:t>
            </a:r>
            <a:r>
              <a:rPr lang="en-US" altLang="en-US" sz="2800" b="1" smtClean="0">
                <a:solidFill>
                  <a:srgbClr val="E1C3B9"/>
                </a:solidFill>
                <a:latin typeface="Arial" charset="0"/>
                <a:cs typeface="Times New Roman" charset="0"/>
              </a:rPr>
              <a:t>Wood dragons are brown.  </a:t>
            </a:r>
          </a:p>
        </p:txBody>
      </p:sp>
      <p:sp>
        <p:nvSpPr>
          <p:cNvPr id="16389" name="Text Box 5"/>
          <p:cNvSpPr txBox="1">
            <a:spLocks noChangeArrowheads="1"/>
          </p:cNvSpPr>
          <p:nvPr/>
        </p:nvSpPr>
        <p:spPr bwMode="auto">
          <a:xfrm>
            <a:off x="611188" y="4652963"/>
            <a:ext cx="439261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fontAlgn="base">
              <a:spcBef>
                <a:spcPct val="30000"/>
              </a:spcBef>
              <a:spcAft>
                <a:spcPct val="0"/>
              </a:spcAft>
              <a:buClrTx/>
              <a:buSzTx/>
              <a:buFontTx/>
              <a:buNone/>
            </a:pPr>
            <a:r>
              <a:rPr lang="en-US" altLang="en-US" sz="2800" smtClean="0">
                <a:solidFill>
                  <a:srgbClr val="FFFFFF"/>
                </a:solidFill>
                <a:latin typeface="Arial" charset="0"/>
              </a:rPr>
              <a:t>They are not as selfish as the other dragons. They share well.</a:t>
            </a:r>
            <a:endParaRPr lang="en-US" altLang="en-US" sz="1800" smtClean="0">
              <a:solidFill>
                <a:srgbClr val="FFFFFF"/>
              </a:solidFill>
            </a:endParaRPr>
          </a:p>
        </p:txBody>
      </p:sp>
      <p:sp>
        <p:nvSpPr>
          <p:cNvPr id="16390" name="Text Box 6"/>
          <p:cNvSpPr txBox="1">
            <a:spLocks noChangeArrowheads="1"/>
          </p:cNvSpPr>
          <p:nvPr/>
        </p:nvSpPr>
        <p:spPr bwMode="auto">
          <a:xfrm>
            <a:off x="611188" y="2892425"/>
            <a:ext cx="46815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fontAlgn="base">
              <a:spcBef>
                <a:spcPct val="30000"/>
              </a:spcBef>
              <a:spcAft>
                <a:spcPct val="0"/>
              </a:spcAft>
              <a:buClrTx/>
              <a:buSzTx/>
              <a:buFontTx/>
              <a:buNone/>
            </a:pPr>
            <a:r>
              <a:rPr lang="en-US" altLang="en-US" sz="2800" smtClean="0">
                <a:solidFill>
                  <a:srgbClr val="FFFFFF"/>
                </a:solidFill>
                <a:latin typeface="Arial" charset="0"/>
              </a:rPr>
              <a:t>They guard the forest.  They are imaginative and curious, and come up with brilliant new ideas. </a:t>
            </a:r>
          </a:p>
        </p:txBody>
      </p:sp>
      <p:sp>
        <p:nvSpPr>
          <p:cNvPr id="9222" name="Text Box 7"/>
          <p:cNvSpPr txBox="1">
            <a:spLocks noChangeArrowheads="1"/>
          </p:cNvSpPr>
          <p:nvPr/>
        </p:nvSpPr>
        <p:spPr bwMode="auto">
          <a:xfrm>
            <a:off x="652463" y="60674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fontAlgn="base">
              <a:spcBef>
                <a:spcPct val="30000"/>
              </a:spcBef>
              <a:spcAft>
                <a:spcPct val="0"/>
              </a:spcAft>
              <a:buClrTx/>
              <a:buSzTx/>
              <a:buFontTx/>
              <a:buNone/>
            </a:pPr>
            <a:endParaRPr lang="en-US" altLang="en-US" sz="1800" smtClean="0">
              <a:solidFill>
                <a:srgbClr val="FFFFFF"/>
              </a:solidFill>
            </a:endParaRPr>
          </a:p>
          <a:p>
            <a:pPr eaLnBrk="0" fontAlgn="base" hangingPunct="0">
              <a:spcBef>
                <a:spcPct val="0"/>
              </a:spcBef>
              <a:spcAft>
                <a:spcPct val="0"/>
              </a:spcAft>
              <a:buClrTx/>
              <a:buSzTx/>
              <a:buFontTx/>
              <a:buNone/>
            </a:pPr>
            <a:endParaRPr lang="en-US" altLang="en-US" sz="1800" smtClean="0">
              <a:solidFill>
                <a:srgbClr val="FFFFFF"/>
              </a:solidFill>
            </a:endParaRPr>
          </a:p>
        </p:txBody>
      </p:sp>
      <p:pic>
        <p:nvPicPr>
          <p:cNvPr id="9223" name="Picture 9" descr="dragon 04">
            <a:hlinkHover r:id="" action="ppaction://noaction" highlightClick="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525" y="2065338"/>
            <a:ext cx="5070475"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23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16389"/>
                                        </p:tgtEl>
                                        <p:attrNameLst>
                                          <p:attrName>style.visibility</p:attrName>
                                        </p:attrNameLst>
                                      </p:cBhvr>
                                      <p:to>
                                        <p:strVal val="visible"/>
                                      </p:to>
                                    </p:set>
                                    <p:anim calcmode="lin" valueType="num">
                                      <p:cBhvr>
                                        <p:cTn id="11" dur="500" fill="hold"/>
                                        <p:tgtEl>
                                          <p:spTgt spid="16389"/>
                                        </p:tgtEl>
                                        <p:attrNameLst>
                                          <p:attrName>ppt_w</p:attrName>
                                        </p:attrNameLst>
                                      </p:cBhvr>
                                      <p:tavLst>
                                        <p:tav tm="0">
                                          <p:val>
                                            <p:fltVal val="0"/>
                                          </p:val>
                                        </p:tav>
                                        <p:tav tm="100000">
                                          <p:val>
                                            <p:strVal val="#ppt_w"/>
                                          </p:val>
                                        </p:tav>
                                      </p:tavLst>
                                    </p:anim>
                                    <p:anim calcmode="lin" valueType="num">
                                      <p:cBhvr>
                                        <p:cTn id="12" dur="500" fill="hold"/>
                                        <p:tgtEl>
                                          <p:spTgt spid="163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utoUpdateAnimBg="0"/>
      <p:bldP spid="1639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07950" y="381000"/>
            <a:ext cx="4800600" cy="990600"/>
          </a:xfrm>
        </p:spPr>
        <p:txBody>
          <a:bodyPr/>
          <a:lstStyle/>
          <a:p>
            <a:pPr algn="l" eaLnBrk="1" hangingPunct="1">
              <a:defRPr/>
            </a:pPr>
            <a:r>
              <a:rPr lang="en-US" smtClean="0">
                <a:solidFill>
                  <a:srgbClr val="FFCC00"/>
                </a:solidFill>
                <a:latin typeface="Sylfaen" pitchFamily="18" charset="0"/>
              </a:rPr>
              <a:t>Fire Dragons</a:t>
            </a:r>
          </a:p>
        </p:txBody>
      </p:sp>
      <p:sp>
        <p:nvSpPr>
          <p:cNvPr id="10243" name="Text Box 3"/>
          <p:cNvSpPr txBox="1">
            <a:spLocks noChangeArrowheads="1"/>
          </p:cNvSpPr>
          <p:nvPr/>
        </p:nvSpPr>
        <p:spPr bwMode="auto">
          <a:xfrm>
            <a:off x="609600" y="1828800"/>
            <a:ext cx="685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fontAlgn="base">
              <a:spcBef>
                <a:spcPct val="30000"/>
              </a:spcBef>
              <a:spcAft>
                <a:spcPct val="0"/>
              </a:spcAft>
              <a:buClrTx/>
              <a:buSzTx/>
              <a:buFontTx/>
              <a:buNone/>
            </a:pPr>
            <a:r>
              <a:rPr lang="en-US" altLang="en-US" sz="2800" smtClean="0">
                <a:solidFill>
                  <a:srgbClr val="FFFFFF"/>
                </a:solidFill>
                <a:latin typeface="Arial" charset="0"/>
                <a:cs typeface="Times New Roman" charset="0"/>
              </a:rPr>
              <a:t>Legend says …. </a:t>
            </a:r>
            <a:r>
              <a:rPr lang="en-US" altLang="en-US" sz="2800" b="1" smtClean="0">
                <a:solidFill>
                  <a:srgbClr val="FF0000"/>
                </a:solidFill>
                <a:latin typeface="Arial" charset="0"/>
                <a:cs typeface="Times New Roman" charset="0"/>
              </a:rPr>
              <a:t>Fire dragons are red.</a:t>
            </a:r>
            <a:r>
              <a:rPr lang="en-US" altLang="en-US" sz="2800" smtClean="0">
                <a:solidFill>
                  <a:srgbClr val="FFFFFF"/>
                </a:solidFill>
                <a:latin typeface="Arial" charset="0"/>
                <a:cs typeface="Times New Roman" charset="0"/>
              </a:rPr>
              <a:t>  </a:t>
            </a:r>
          </a:p>
        </p:txBody>
      </p:sp>
      <p:sp>
        <p:nvSpPr>
          <p:cNvPr id="18437" name="Text Box 5"/>
          <p:cNvSpPr txBox="1">
            <a:spLocks noChangeArrowheads="1"/>
          </p:cNvSpPr>
          <p:nvPr/>
        </p:nvSpPr>
        <p:spPr bwMode="auto">
          <a:xfrm>
            <a:off x="592138" y="2570163"/>
            <a:ext cx="5348287"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eaLnBrk="0" fontAlgn="base" hangingPunct="0">
              <a:spcBef>
                <a:spcPct val="0"/>
              </a:spcBef>
              <a:spcAft>
                <a:spcPct val="0"/>
              </a:spcAft>
              <a:buClrTx/>
              <a:buSzTx/>
              <a:buFontTx/>
              <a:buNone/>
            </a:pPr>
            <a:r>
              <a:rPr lang="en-US" altLang="en-US" sz="2800" smtClean="0">
                <a:solidFill>
                  <a:srgbClr val="FFFFFF"/>
                </a:solidFill>
                <a:latin typeface="Arial" charset="0"/>
              </a:rPr>
              <a:t>They guard the wind, fire, lightning and sky.  </a:t>
            </a:r>
          </a:p>
          <a:p>
            <a:pPr eaLnBrk="0" fontAlgn="base" hangingPunct="0">
              <a:spcBef>
                <a:spcPct val="0"/>
              </a:spcBef>
              <a:spcAft>
                <a:spcPct val="0"/>
              </a:spcAft>
              <a:buClrTx/>
              <a:buSzTx/>
              <a:buFontTx/>
              <a:buNone/>
            </a:pPr>
            <a:endParaRPr lang="en-US" altLang="en-US" sz="2800" smtClean="0">
              <a:solidFill>
                <a:srgbClr val="FFFFFF"/>
              </a:solidFill>
              <a:latin typeface="Arial" charset="0"/>
            </a:endParaRPr>
          </a:p>
        </p:txBody>
      </p:sp>
      <p:sp>
        <p:nvSpPr>
          <p:cNvPr id="10245" name="Text Box 6"/>
          <p:cNvSpPr txBox="1">
            <a:spLocks noChangeArrowheads="1"/>
          </p:cNvSpPr>
          <p:nvPr/>
        </p:nvSpPr>
        <p:spPr bwMode="auto">
          <a:xfrm>
            <a:off x="592138" y="3657600"/>
            <a:ext cx="34750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eaLnBrk="0" fontAlgn="base" hangingPunct="0">
              <a:spcBef>
                <a:spcPct val="0"/>
              </a:spcBef>
              <a:spcAft>
                <a:spcPct val="0"/>
              </a:spcAft>
              <a:buClrTx/>
              <a:buSzTx/>
              <a:buFontTx/>
              <a:buNone/>
            </a:pPr>
            <a:r>
              <a:rPr lang="en-US" altLang="en-US" sz="2800" smtClean="0">
                <a:solidFill>
                  <a:srgbClr val="FFFFFF"/>
                </a:solidFill>
                <a:latin typeface="Arial" charset="0"/>
              </a:rPr>
              <a:t>These dragons are the most </a:t>
            </a:r>
          </a:p>
          <a:p>
            <a:pPr eaLnBrk="0" fontAlgn="base" hangingPunct="0">
              <a:spcBef>
                <a:spcPct val="0"/>
              </a:spcBef>
              <a:spcAft>
                <a:spcPct val="0"/>
              </a:spcAft>
              <a:buClrTx/>
              <a:buSzTx/>
              <a:buFontTx/>
              <a:buNone/>
            </a:pPr>
            <a:r>
              <a:rPr lang="en-US" altLang="en-US" sz="2800" smtClean="0">
                <a:solidFill>
                  <a:srgbClr val="FFFFFF"/>
                </a:solidFill>
                <a:latin typeface="Arial" charset="0"/>
              </a:rPr>
              <a:t>outgoing and short-tempered.  </a:t>
            </a:r>
          </a:p>
        </p:txBody>
      </p:sp>
      <p:pic>
        <p:nvPicPr>
          <p:cNvPr id="10246" name="Picture 9" descr="dragon 05">
            <a:hlinkHover r:id="" action="ppaction://noaction" highlightClick="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86000"/>
            <a:ext cx="56959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035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68313" y="381000"/>
            <a:ext cx="4679950" cy="990600"/>
          </a:xfrm>
        </p:spPr>
        <p:txBody>
          <a:bodyPr/>
          <a:lstStyle/>
          <a:p>
            <a:pPr algn="l" eaLnBrk="1" hangingPunct="1">
              <a:defRPr/>
            </a:pPr>
            <a:r>
              <a:rPr lang="en-US" smtClean="0">
                <a:solidFill>
                  <a:srgbClr val="FFCC00"/>
                </a:solidFill>
                <a:latin typeface="Sylfaen" pitchFamily="18" charset="0"/>
              </a:rPr>
              <a:t>Earth Dragons</a:t>
            </a:r>
          </a:p>
        </p:txBody>
      </p:sp>
      <p:sp>
        <p:nvSpPr>
          <p:cNvPr id="11267" name="Text Box 3"/>
          <p:cNvSpPr txBox="1">
            <a:spLocks noChangeArrowheads="1"/>
          </p:cNvSpPr>
          <p:nvPr/>
        </p:nvSpPr>
        <p:spPr bwMode="auto">
          <a:xfrm>
            <a:off x="666750" y="1828800"/>
            <a:ext cx="7707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fontAlgn="base">
              <a:spcBef>
                <a:spcPct val="30000"/>
              </a:spcBef>
              <a:spcAft>
                <a:spcPct val="0"/>
              </a:spcAft>
              <a:buClrTx/>
              <a:buSzTx/>
              <a:buFontTx/>
              <a:buNone/>
            </a:pPr>
            <a:r>
              <a:rPr lang="en-US" altLang="en-US" sz="2800" smtClean="0">
                <a:solidFill>
                  <a:srgbClr val="FFFFFF"/>
                </a:solidFill>
                <a:latin typeface="Arial" charset="0"/>
                <a:cs typeface="Times New Roman" charset="0"/>
              </a:rPr>
              <a:t>Legend says … </a:t>
            </a:r>
            <a:r>
              <a:rPr lang="en-US" altLang="en-US" sz="2800" b="1" smtClean="0">
                <a:solidFill>
                  <a:srgbClr val="00FF00"/>
                </a:solidFill>
                <a:latin typeface="Arial" charset="0"/>
                <a:cs typeface="Times New Roman" charset="0"/>
              </a:rPr>
              <a:t>Earth dragons are green.</a:t>
            </a:r>
            <a:r>
              <a:rPr lang="en-US" altLang="en-US" sz="2800" smtClean="0">
                <a:solidFill>
                  <a:srgbClr val="00FF00"/>
                </a:solidFill>
                <a:latin typeface="Arial" charset="0"/>
                <a:cs typeface="Times New Roman" charset="0"/>
              </a:rPr>
              <a:t>  </a:t>
            </a:r>
          </a:p>
        </p:txBody>
      </p:sp>
      <p:sp>
        <p:nvSpPr>
          <p:cNvPr id="20489" name="Text Box 9"/>
          <p:cNvSpPr txBox="1">
            <a:spLocks noChangeArrowheads="1"/>
          </p:cNvSpPr>
          <p:nvPr/>
        </p:nvSpPr>
        <p:spPr bwMode="auto">
          <a:xfrm>
            <a:off x="665163" y="2714625"/>
            <a:ext cx="4411662"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eaLnBrk="0" fontAlgn="base" hangingPunct="0">
              <a:spcBef>
                <a:spcPct val="0"/>
              </a:spcBef>
              <a:spcAft>
                <a:spcPct val="0"/>
              </a:spcAft>
              <a:buClrTx/>
              <a:buSzTx/>
              <a:buFontTx/>
              <a:buNone/>
            </a:pPr>
            <a:r>
              <a:rPr lang="en-US" altLang="en-US" sz="2800" smtClean="0">
                <a:solidFill>
                  <a:srgbClr val="FFFFFF"/>
                </a:solidFill>
                <a:latin typeface="Arial" charset="0"/>
              </a:rPr>
              <a:t>They guard the earth, the crops, and the mountains. </a:t>
            </a:r>
          </a:p>
          <a:p>
            <a:pPr eaLnBrk="0" fontAlgn="base" hangingPunct="0">
              <a:spcBef>
                <a:spcPct val="0"/>
              </a:spcBef>
              <a:spcAft>
                <a:spcPct val="0"/>
              </a:spcAft>
              <a:buClrTx/>
              <a:buSzTx/>
              <a:buFontTx/>
              <a:buNone/>
            </a:pPr>
            <a:r>
              <a:rPr lang="en-US" altLang="en-US" sz="2800" smtClean="0">
                <a:solidFill>
                  <a:srgbClr val="FFFFFF"/>
                </a:solidFill>
                <a:latin typeface="Arial" charset="0"/>
              </a:rPr>
              <a:t>They know the value </a:t>
            </a:r>
          </a:p>
          <a:p>
            <a:pPr eaLnBrk="0" fontAlgn="base" hangingPunct="0">
              <a:spcBef>
                <a:spcPct val="0"/>
              </a:spcBef>
              <a:spcAft>
                <a:spcPct val="0"/>
              </a:spcAft>
              <a:buClrTx/>
              <a:buSzTx/>
              <a:buFontTx/>
              <a:buNone/>
            </a:pPr>
            <a:r>
              <a:rPr lang="en-US" altLang="en-US" sz="2800" smtClean="0">
                <a:solidFill>
                  <a:srgbClr val="FFFFFF"/>
                </a:solidFill>
                <a:latin typeface="Arial" charset="0"/>
              </a:rPr>
              <a:t>of cooperation. </a:t>
            </a:r>
          </a:p>
          <a:p>
            <a:pPr eaLnBrk="0" fontAlgn="base" hangingPunct="0">
              <a:spcBef>
                <a:spcPct val="0"/>
              </a:spcBef>
              <a:spcAft>
                <a:spcPct val="0"/>
              </a:spcAft>
              <a:buClrTx/>
              <a:buSzTx/>
              <a:buFontTx/>
              <a:buNone/>
            </a:pPr>
            <a:endParaRPr lang="en-US" altLang="en-US" sz="2800" smtClean="0">
              <a:solidFill>
                <a:srgbClr val="FFFFFF"/>
              </a:solidFill>
              <a:latin typeface="Arial" charset="0"/>
            </a:endParaRPr>
          </a:p>
        </p:txBody>
      </p:sp>
      <p:pic>
        <p:nvPicPr>
          <p:cNvPr id="11269" name="Picture 10" descr="dragon 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300" y="2420938"/>
            <a:ext cx="67627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521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347663" y="381000"/>
            <a:ext cx="4800600" cy="990600"/>
          </a:xfrm>
        </p:spPr>
        <p:txBody>
          <a:bodyPr/>
          <a:lstStyle/>
          <a:p>
            <a:pPr algn="l" eaLnBrk="1" hangingPunct="1">
              <a:defRPr/>
            </a:pPr>
            <a:r>
              <a:rPr lang="en-US" smtClean="0">
                <a:solidFill>
                  <a:srgbClr val="FFCC00"/>
                </a:solidFill>
                <a:latin typeface="Sylfaen" pitchFamily="18" charset="0"/>
              </a:rPr>
              <a:t>Metal Dragons</a:t>
            </a:r>
          </a:p>
        </p:txBody>
      </p:sp>
      <p:sp>
        <p:nvSpPr>
          <p:cNvPr id="12291" name="Text Box 3"/>
          <p:cNvSpPr txBox="1">
            <a:spLocks noChangeArrowheads="1"/>
          </p:cNvSpPr>
          <p:nvPr/>
        </p:nvSpPr>
        <p:spPr bwMode="auto">
          <a:xfrm>
            <a:off x="609600" y="1828800"/>
            <a:ext cx="716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fontAlgn="base">
              <a:spcBef>
                <a:spcPct val="30000"/>
              </a:spcBef>
              <a:spcAft>
                <a:spcPct val="0"/>
              </a:spcAft>
              <a:buClrTx/>
              <a:buSzTx/>
              <a:buFontTx/>
              <a:buNone/>
            </a:pPr>
            <a:r>
              <a:rPr lang="en-US" altLang="en-US" sz="2800" smtClean="0">
                <a:solidFill>
                  <a:srgbClr val="FFFFFF"/>
                </a:solidFill>
                <a:latin typeface="Arial" charset="0"/>
                <a:cs typeface="Times New Roman" charset="0"/>
              </a:rPr>
              <a:t>Legend says …. </a:t>
            </a:r>
            <a:r>
              <a:rPr lang="en-US" altLang="en-US" sz="2800" b="1" smtClean="0">
                <a:solidFill>
                  <a:srgbClr val="FFCC66"/>
                </a:solidFill>
                <a:latin typeface="Arial" charset="0"/>
                <a:cs typeface="Times New Roman" charset="0"/>
              </a:rPr>
              <a:t>Metal dragons are gold.</a:t>
            </a:r>
            <a:r>
              <a:rPr lang="en-US" altLang="en-US" sz="2800" smtClean="0">
                <a:solidFill>
                  <a:srgbClr val="FFFFFF"/>
                </a:solidFill>
                <a:latin typeface="Arial" charset="0"/>
                <a:cs typeface="Times New Roman" charset="0"/>
              </a:rPr>
              <a:t>  </a:t>
            </a:r>
          </a:p>
        </p:txBody>
      </p:sp>
      <p:sp>
        <p:nvSpPr>
          <p:cNvPr id="22533" name="Text Box 5"/>
          <p:cNvSpPr txBox="1">
            <a:spLocks noChangeArrowheads="1"/>
          </p:cNvSpPr>
          <p:nvPr/>
        </p:nvSpPr>
        <p:spPr bwMode="auto">
          <a:xfrm>
            <a:off x="592138" y="2451100"/>
            <a:ext cx="412432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fontAlgn="base">
              <a:spcBef>
                <a:spcPct val="30000"/>
              </a:spcBef>
              <a:spcAft>
                <a:spcPct val="0"/>
              </a:spcAft>
              <a:buClrTx/>
              <a:buSzTx/>
              <a:buFontTx/>
              <a:buNone/>
            </a:pPr>
            <a:r>
              <a:rPr lang="en-US" altLang="en-US" sz="2800" smtClean="0">
                <a:solidFill>
                  <a:srgbClr val="FFFFFF"/>
                </a:solidFill>
                <a:latin typeface="Arial" charset="0"/>
              </a:rPr>
              <a:t>They guard metals and precious gems.  These dragons succeed because they refuse to accept failure. </a:t>
            </a:r>
          </a:p>
        </p:txBody>
      </p:sp>
      <p:pic>
        <p:nvPicPr>
          <p:cNvPr id="12293" name="Picture 6" descr="dragon 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350" y="2420938"/>
            <a:ext cx="56864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7"/>
          <p:cNvSpPr txBox="1">
            <a:spLocks noChangeArrowheads="1"/>
          </p:cNvSpPr>
          <p:nvPr/>
        </p:nvSpPr>
        <p:spPr bwMode="auto">
          <a:xfrm>
            <a:off x="609600" y="4648200"/>
            <a:ext cx="4038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fontAlgn="base">
              <a:spcBef>
                <a:spcPct val="30000"/>
              </a:spcBef>
              <a:spcAft>
                <a:spcPct val="0"/>
              </a:spcAft>
              <a:buClrTx/>
              <a:buSzTx/>
              <a:buFontTx/>
              <a:buNone/>
            </a:pPr>
            <a:r>
              <a:rPr lang="en-US" altLang="en-US" sz="2800" smtClean="0">
                <a:solidFill>
                  <a:srgbClr val="FFFFFF"/>
                </a:solidFill>
                <a:latin typeface="Arial" charset="0"/>
              </a:rPr>
              <a:t>They have little caring for the feeling of others. These dragons are quite selfish. </a:t>
            </a:r>
          </a:p>
        </p:txBody>
      </p:sp>
    </p:spTree>
    <p:extLst>
      <p:ext uri="{BB962C8B-B14F-4D97-AF65-F5344CB8AC3E}">
        <p14:creationId xmlns:p14="http://schemas.microsoft.com/office/powerpoint/2010/main" val="1619762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2535"/>
                                        </p:tgtEl>
                                        <p:attrNameLst>
                                          <p:attrName>style.visibility</p:attrName>
                                        </p:attrNameLst>
                                      </p:cBhvr>
                                      <p:to>
                                        <p:strVal val="visible"/>
                                      </p:to>
                                    </p:set>
                                    <p:anim calcmode="lin" valueType="num">
                                      <p:cBhvr>
                                        <p:cTn id="11" dur="500" fill="hold"/>
                                        <p:tgtEl>
                                          <p:spTgt spid="22535"/>
                                        </p:tgtEl>
                                        <p:attrNameLst>
                                          <p:attrName>ppt_w</p:attrName>
                                        </p:attrNameLst>
                                      </p:cBhvr>
                                      <p:tavLst>
                                        <p:tav tm="0">
                                          <p:val>
                                            <p:fltVal val="0"/>
                                          </p:val>
                                        </p:tav>
                                        <p:tav tm="100000">
                                          <p:val>
                                            <p:strVal val="#ppt_w"/>
                                          </p:val>
                                        </p:tav>
                                      </p:tavLst>
                                    </p:anim>
                                    <p:anim calcmode="lin" valueType="num">
                                      <p:cBhvr>
                                        <p:cTn id="12" dur="500" fill="hold"/>
                                        <p:tgtEl>
                                          <p:spTgt spid="225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P spid="2253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347663" y="381000"/>
            <a:ext cx="4800600" cy="990600"/>
          </a:xfrm>
        </p:spPr>
        <p:txBody>
          <a:bodyPr/>
          <a:lstStyle/>
          <a:p>
            <a:pPr algn="l" eaLnBrk="1" hangingPunct="1">
              <a:defRPr/>
            </a:pPr>
            <a:r>
              <a:rPr lang="en-US" smtClean="0">
                <a:solidFill>
                  <a:srgbClr val="FFCC00"/>
                </a:solidFill>
                <a:latin typeface="Sylfaen" pitchFamily="18" charset="0"/>
              </a:rPr>
              <a:t>Water Dragons</a:t>
            </a:r>
          </a:p>
        </p:txBody>
      </p:sp>
      <p:sp>
        <p:nvSpPr>
          <p:cNvPr id="13315" name="Text Box 3"/>
          <p:cNvSpPr txBox="1">
            <a:spLocks noChangeArrowheads="1"/>
          </p:cNvSpPr>
          <p:nvPr/>
        </p:nvSpPr>
        <p:spPr bwMode="auto">
          <a:xfrm>
            <a:off x="609600" y="1828800"/>
            <a:ext cx="7707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fontAlgn="base">
              <a:spcBef>
                <a:spcPct val="30000"/>
              </a:spcBef>
              <a:spcAft>
                <a:spcPct val="0"/>
              </a:spcAft>
              <a:buClrTx/>
              <a:buSzTx/>
              <a:buFontTx/>
              <a:buNone/>
            </a:pPr>
            <a:r>
              <a:rPr lang="en-US" altLang="en-US" sz="2800" smtClean="0">
                <a:solidFill>
                  <a:srgbClr val="FFFFFF"/>
                </a:solidFill>
                <a:latin typeface="Arial" charset="0"/>
                <a:cs typeface="Times New Roman" charset="0"/>
              </a:rPr>
              <a:t>Legend says …. </a:t>
            </a:r>
            <a:r>
              <a:rPr lang="en-US" altLang="en-US" sz="2800" b="1" smtClean="0">
                <a:solidFill>
                  <a:srgbClr val="BBC7ED"/>
                </a:solidFill>
                <a:latin typeface="Arial" charset="0"/>
                <a:cs typeface="Times New Roman" charset="0"/>
              </a:rPr>
              <a:t>Water dragons are blue</a:t>
            </a:r>
            <a:r>
              <a:rPr lang="en-US" altLang="en-US" sz="2800" smtClean="0">
                <a:solidFill>
                  <a:srgbClr val="BBC7ED"/>
                </a:solidFill>
                <a:latin typeface="Arial" charset="0"/>
                <a:cs typeface="Times New Roman" charset="0"/>
              </a:rPr>
              <a:t>.  </a:t>
            </a:r>
          </a:p>
        </p:txBody>
      </p:sp>
      <p:sp>
        <p:nvSpPr>
          <p:cNvPr id="26629" name="Text Box 5"/>
          <p:cNvSpPr txBox="1">
            <a:spLocks noChangeArrowheads="1"/>
          </p:cNvSpPr>
          <p:nvPr/>
        </p:nvSpPr>
        <p:spPr bwMode="auto">
          <a:xfrm>
            <a:off x="611188" y="2532063"/>
            <a:ext cx="37655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fontAlgn="base">
              <a:spcBef>
                <a:spcPct val="30000"/>
              </a:spcBef>
              <a:spcAft>
                <a:spcPct val="0"/>
              </a:spcAft>
              <a:buClrTx/>
              <a:buSzTx/>
              <a:buFontTx/>
              <a:buNone/>
            </a:pPr>
            <a:r>
              <a:rPr lang="en-US" altLang="en-US" sz="2800" smtClean="0">
                <a:solidFill>
                  <a:srgbClr val="FFFFFF"/>
                </a:solidFill>
                <a:latin typeface="Arial" charset="0"/>
              </a:rPr>
              <a:t>They guard rivers, rain, wells, and water.  They get along well with people.  </a:t>
            </a:r>
          </a:p>
        </p:txBody>
      </p:sp>
      <p:sp>
        <p:nvSpPr>
          <p:cNvPr id="26630" name="Text Box 6"/>
          <p:cNvSpPr txBox="1">
            <a:spLocks noChangeArrowheads="1"/>
          </p:cNvSpPr>
          <p:nvPr/>
        </p:nvSpPr>
        <p:spPr bwMode="auto">
          <a:xfrm>
            <a:off x="611188" y="4292600"/>
            <a:ext cx="28289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fontAlgn="base">
              <a:spcBef>
                <a:spcPct val="30000"/>
              </a:spcBef>
              <a:spcAft>
                <a:spcPct val="0"/>
              </a:spcAft>
              <a:buClrTx/>
              <a:buSzTx/>
              <a:buFontTx/>
              <a:buNone/>
            </a:pPr>
            <a:r>
              <a:rPr lang="en-US" altLang="en-US" sz="2800" smtClean="0">
                <a:solidFill>
                  <a:srgbClr val="FFFFFF"/>
                </a:solidFill>
                <a:latin typeface="Arial" charset="0"/>
              </a:rPr>
              <a:t>They know how to accept defeat and how to rebuild.</a:t>
            </a:r>
          </a:p>
        </p:txBody>
      </p:sp>
      <p:pic>
        <p:nvPicPr>
          <p:cNvPr id="13318" name="Picture 8" descr="dragon 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0" y="2535238"/>
            <a:ext cx="54483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054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6630"/>
                                        </p:tgtEl>
                                        <p:attrNameLst>
                                          <p:attrName>style.visibility</p:attrName>
                                        </p:attrNameLst>
                                      </p:cBhvr>
                                      <p:to>
                                        <p:strVal val="visible"/>
                                      </p:to>
                                    </p:set>
                                    <p:anim calcmode="lin" valueType="num">
                                      <p:cBhvr>
                                        <p:cTn id="11" dur="500" fill="hold"/>
                                        <p:tgtEl>
                                          <p:spTgt spid="26630"/>
                                        </p:tgtEl>
                                        <p:attrNameLst>
                                          <p:attrName>ppt_w</p:attrName>
                                        </p:attrNameLst>
                                      </p:cBhvr>
                                      <p:tavLst>
                                        <p:tav tm="0">
                                          <p:val>
                                            <p:fltVal val="0"/>
                                          </p:val>
                                        </p:tav>
                                        <p:tav tm="100000">
                                          <p:val>
                                            <p:strVal val="#ppt_w"/>
                                          </p:val>
                                        </p:tav>
                                      </p:tavLst>
                                    </p:anim>
                                    <p:anim calcmode="lin" valueType="num">
                                      <p:cBhvr>
                                        <p:cTn id="12" dur="500" fill="hold"/>
                                        <p:tgtEl>
                                          <p:spTgt spid="266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utoUpdateAnimBg="0"/>
      <p:bldP spid="2663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07950" y="381000"/>
            <a:ext cx="4800600" cy="990600"/>
          </a:xfrm>
        </p:spPr>
        <p:txBody>
          <a:bodyPr/>
          <a:lstStyle/>
          <a:p>
            <a:pPr algn="l" eaLnBrk="1" hangingPunct="1">
              <a:defRPr/>
            </a:pPr>
            <a:r>
              <a:rPr lang="en-US" smtClean="0">
                <a:solidFill>
                  <a:srgbClr val="FFCC00"/>
                </a:solidFill>
                <a:latin typeface="Sylfaen" pitchFamily="18" charset="0"/>
              </a:rPr>
              <a:t>Conclusion</a:t>
            </a:r>
          </a:p>
        </p:txBody>
      </p:sp>
      <p:sp>
        <p:nvSpPr>
          <p:cNvPr id="14339" name="Text Box 3"/>
          <p:cNvSpPr txBox="1">
            <a:spLocks noChangeArrowheads="1"/>
          </p:cNvSpPr>
          <p:nvPr/>
        </p:nvSpPr>
        <p:spPr bwMode="auto">
          <a:xfrm>
            <a:off x="609600" y="1828800"/>
            <a:ext cx="82105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fontAlgn="base">
              <a:spcBef>
                <a:spcPct val="30000"/>
              </a:spcBef>
              <a:spcAft>
                <a:spcPct val="0"/>
              </a:spcAft>
              <a:buClrTx/>
              <a:buSzTx/>
              <a:buFontTx/>
              <a:buNone/>
            </a:pPr>
            <a:r>
              <a:rPr lang="en-US" altLang="en-US" sz="2800" smtClean="0">
                <a:solidFill>
                  <a:srgbClr val="FFFFFF"/>
                </a:solidFill>
                <a:latin typeface="Arial" charset="0"/>
                <a:cs typeface="Times New Roman" charset="0"/>
              </a:rPr>
              <a:t>Since the ancient Chinese firmly believed that dragons were real and had special magical powers, dragons were an important part of ancient Chinese daily life.  </a:t>
            </a:r>
          </a:p>
        </p:txBody>
      </p:sp>
      <p:sp>
        <p:nvSpPr>
          <p:cNvPr id="14340" name="Text Box 5"/>
          <p:cNvSpPr txBox="1">
            <a:spLocks noChangeArrowheads="1"/>
          </p:cNvSpPr>
          <p:nvPr/>
        </p:nvSpPr>
        <p:spPr bwMode="auto">
          <a:xfrm>
            <a:off x="642938" y="5229225"/>
            <a:ext cx="184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fontAlgn="base">
              <a:spcBef>
                <a:spcPct val="30000"/>
              </a:spcBef>
              <a:spcAft>
                <a:spcPct val="0"/>
              </a:spcAft>
              <a:buClrTx/>
              <a:buSzTx/>
              <a:buFontTx/>
              <a:buNone/>
            </a:pPr>
            <a:endParaRPr lang="en-US" altLang="en-US" sz="2800" smtClean="0">
              <a:solidFill>
                <a:srgbClr val="FFFFFF"/>
              </a:solidFill>
              <a:latin typeface="Arial" charset="0"/>
            </a:endParaRPr>
          </a:p>
          <a:p>
            <a:pPr eaLnBrk="0" fontAlgn="base" hangingPunct="0">
              <a:spcBef>
                <a:spcPct val="0"/>
              </a:spcBef>
              <a:spcAft>
                <a:spcPct val="0"/>
              </a:spcAft>
              <a:buClrTx/>
              <a:buSzTx/>
              <a:buFontTx/>
              <a:buNone/>
            </a:pPr>
            <a:endParaRPr lang="en-US" altLang="en-US" sz="2800" smtClean="0">
              <a:solidFill>
                <a:srgbClr val="FFFFFF"/>
              </a:solidFill>
              <a:latin typeface="Arial" charset="0"/>
            </a:endParaRPr>
          </a:p>
        </p:txBody>
      </p:sp>
      <p:sp>
        <p:nvSpPr>
          <p:cNvPr id="34825" name="Text Box 9"/>
          <p:cNvSpPr txBox="1">
            <a:spLocks noChangeArrowheads="1"/>
          </p:cNvSpPr>
          <p:nvPr/>
        </p:nvSpPr>
        <p:spPr bwMode="auto">
          <a:xfrm>
            <a:off x="609600" y="3733800"/>
            <a:ext cx="6553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fontAlgn="base">
              <a:spcBef>
                <a:spcPct val="30000"/>
              </a:spcBef>
              <a:spcAft>
                <a:spcPct val="0"/>
              </a:spcAft>
              <a:buClrTx/>
              <a:buSzTx/>
              <a:buFontTx/>
              <a:buNone/>
            </a:pPr>
            <a:r>
              <a:rPr lang="en-US" altLang="en-US" sz="2800" smtClean="0">
                <a:solidFill>
                  <a:srgbClr val="FFFFFF"/>
                </a:solidFill>
                <a:latin typeface="Arial" charset="0"/>
                <a:cs typeface="Times New Roman" charset="0"/>
              </a:rPr>
              <a:t>They were blamed for a great deal that went wrong, and credited with things that went right.  </a:t>
            </a:r>
            <a:endParaRPr lang="en-US" altLang="en-US" sz="2800" smtClean="0">
              <a:solidFill>
                <a:srgbClr val="FFFFFF"/>
              </a:solidFill>
              <a:latin typeface="Arial" charset="0"/>
            </a:endParaRPr>
          </a:p>
        </p:txBody>
      </p:sp>
      <p:sp>
        <p:nvSpPr>
          <p:cNvPr id="34826" name="Text Box 10"/>
          <p:cNvSpPr txBox="1">
            <a:spLocks noChangeArrowheads="1"/>
          </p:cNvSpPr>
          <p:nvPr/>
        </p:nvSpPr>
        <p:spPr bwMode="auto">
          <a:xfrm>
            <a:off x="609600" y="5257800"/>
            <a:ext cx="5257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fontAlgn="base">
              <a:spcBef>
                <a:spcPct val="30000"/>
              </a:spcBef>
              <a:spcAft>
                <a:spcPct val="0"/>
              </a:spcAft>
              <a:buClrTx/>
              <a:buSzTx/>
              <a:buFontTx/>
              <a:buNone/>
            </a:pPr>
            <a:r>
              <a:rPr lang="en-US" altLang="en-US" sz="2800" smtClean="0">
                <a:solidFill>
                  <a:srgbClr val="FFFFFF"/>
                </a:solidFill>
                <a:latin typeface="Arial" charset="0"/>
                <a:cs typeface="Times New Roman" charset="0"/>
              </a:rPr>
              <a:t>Dragons were (and still are) a fun ancient Chinese invention!</a:t>
            </a:r>
          </a:p>
          <a:p>
            <a:pPr eaLnBrk="0" fontAlgn="base" hangingPunct="0">
              <a:spcBef>
                <a:spcPct val="0"/>
              </a:spcBef>
              <a:spcAft>
                <a:spcPct val="0"/>
              </a:spcAft>
              <a:buClrTx/>
              <a:buSzTx/>
              <a:buFontTx/>
              <a:buNone/>
            </a:pPr>
            <a:endParaRPr lang="en-US" altLang="en-US" sz="2800" smtClean="0">
              <a:solidFill>
                <a:srgbClr val="FFFFFF"/>
              </a:solidFill>
              <a:latin typeface="Arial" charset="0"/>
            </a:endParaRPr>
          </a:p>
        </p:txBody>
      </p:sp>
      <p:pic>
        <p:nvPicPr>
          <p:cNvPr id="34827" name="Picture 11" descr="dragon 02">
            <a:hlinkHover r:id="" action="ppaction://noaction" highlightClick="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850" y="4076700"/>
            <a:ext cx="332422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87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4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autoUpdateAnimBg="0"/>
      <p:bldP spid="3482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37855"/>
            <a:ext cx="7745505" cy="914400"/>
          </a:xfrm>
        </p:spPr>
        <p:txBody>
          <a:bodyPr>
            <a:normAutofit fontScale="92500" lnSpcReduction="10000"/>
          </a:bodyPr>
          <a:lstStyle/>
          <a:p>
            <a:r>
              <a:rPr lang="en-US" dirty="0" smtClean="0">
                <a:solidFill>
                  <a:srgbClr val="C00000"/>
                </a:solidFill>
              </a:rPr>
              <a:t>Zodiac sign of the Sheep</a:t>
            </a:r>
            <a:endParaRPr lang="en-US" dirty="0">
              <a:solidFill>
                <a:srgbClr val="C00000"/>
              </a:solidFill>
            </a:endParaRPr>
          </a:p>
          <a:p>
            <a:r>
              <a:rPr lang="en-US" dirty="0" smtClean="0">
                <a:solidFill>
                  <a:srgbClr val="C00000"/>
                </a:solidFill>
              </a:rPr>
              <a:t>Next year of the Green sheep will be in 60 years. </a:t>
            </a:r>
          </a:p>
          <a:p>
            <a:pPr marL="0" indent="0">
              <a:buNone/>
            </a:pPr>
            <a:endParaRPr lang="en-US" dirty="0"/>
          </a:p>
        </p:txBody>
      </p:sp>
      <p:sp>
        <p:nvSpPr>
          <p:cNvPr id="3" name="Title 2"/>
          <p:cNvSpPr>
            <a:spLocks noGrp="1"/>
          </p:cNvSpPr>
          <p:nvPr>
            <p:ph type="title"/>
          </p:nvPr>
        </p:nvSpPr>
        <p:spPr>
          <a:xfrm>
            <a:off x="381000" y="228600"/>
            <a:ext cx="8458200" cy="1054250"/>
          </a:xfrm>
        </p:spPr>
        <p:txBody>
          <a:bodyPr/>
          <a:lstStyle/>
          <a:p>
            <a:r>
              <a:rPr lang="en-US" dirty="0" smtClean="0"/>
              <a:t>2015 the Year of the Green Sheep</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438400"/>
            <a:ext cx="6629400" cy="4100454"/>
          </a:xfrm>
          <a:prstGeom prst="rect">
            <a:avLst/>
          </a:prstGeom>
        </p:spPr>
      </p:pic>
    </p:spTree>
    <p:extLst>
      <p:ext uri="{BB962C8B-B14F-4D97-AF65-F5344CB8AC3E}">
        <p14:creationId xmlns:p14="http://schemas.microsoft.com/office/powerpoint/2010/main" val="2678920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57200"/>
            <a:ext cx="4572000" cy="569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786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Dragon Dance Parade</a:t>
            </a:r>
            <a:endParaRPr lang="en-US" dirty="0"/>
          </a:p>
        </p:txBody>
      </p:sp>
      <p:sp>
        <p:nvSpPr>
          <p:cNvPr id="3" name="Content Placeholder 2"/>
          <p:cNvSpPr>
            <a:spLocks noGrp="1"/>
          </p:cNvSpPr>
          <p:nvPr>
            <p:ph idx="1"/>
          </p:nvPr>
        </p:nvSpPr>
        <p:spPr/>
        <p:txBody>
          <a:bodyPr/>
          <a:lstStyle/>
          <a:p>
            <a:r>
              <a:rPr lang="en-US" dirty="0" smtClean="0">
                <a:solidFill>
                  <a:srgbClr val="C00000"/>
                </a:solidFill>
              </a:rPr>
              <a:t>The dance represents the sending away of evil spirits.</a:t>
            </a:r>
          </a:p>
          <a:p>
            <a:r>
              <a:rPr lang="en-US" dirty="0" smtClean="0">
                <a:solidFill>
                  <a:srgbClr val="C00000"/>
                </a:solidFill>
              </a:rPr>
              <a:t>It </a:t>
            </a:r>
            <a:r>
              <a:rPr lang="en-US" dirty="0">
                <a:solidFill>
                  <a:srgbClr val="C00000"/>
                </a:solidFill>
              </a:rPr>
              <a:t>is believed that the longer the creature, the more luck it will bring. </a:t>
            </a:r>
            <a:endParaRPr lang="en-US" dirty="0" smtClean="0">
              <a:solidFill>
                <a:srgbClr val="C00000"/>
              </a:solidFill>
            </a:endParaRPr>
          </a:p>
          <a:p>
            <a:r>
              <a:rPr lang="en-US" dirty="0" smtClean="0">
                <a:solidFill>
                  <a:srgbClr val="C00000"/>
                </a:solidFill>
              </a:rPr>
              <a:t>The </a:t>
            </a:r>
            <a:r>
              <a:rPr lang="en-US" dirty="0">
                <a:solidFill>
                  <a:srgbClr val="C00000"/>
                </a:solidFill>
              </a:rPr>
              <a:t>colors of dragons in </a:t>
            </a:r>
            <a:r>
              <a:rPr lang="en-US" dirty="0" smtClean="0">
                <a:solidFill>
                  <a:srgbClr val="C00000"/>
                </a:solidFill>
              </a:rPr>
              <a:t>each dragon </a:t>
            </a:r>
            <a:r>
              <a:rPr lang="en-US" dirty="0">
                <a:solidFill>
                  <a:srgbClr val="C00000"/>
                </a:solidFill>
              </a:rPr>
              <a:t>dance convey different messages. </a:t>
            </a:r>
          </a:p>
        </p:txBody>
      </p:sp>
      <p:sp>
        <p:nvSpPr>
          <p:cNvPr id="4" name="Rectangle 3"/>
          <p:cNvSpPr/>
          <p:nvPr/>
        </p:nvSpPr>
        <p:spPr>
          <a:xfrm>
            <a:off x="838200" y="4724400"/>
            <a:ext cx="7467600" cy="1754326"/>
          </a:xfrm>
          <a:prstGeom prst="rect">
            <a:avLst/>
          </a:prstGeom>
        </p:spPr>
        <p:txBody>
          <a:bodyPr wrap="square">
            <a:spAutoFit/>
          </a:bodyPr>
          <a:lstStyle/>
          <a:p>
            <a:r>
              <a:rPr lang="en-US" dirty="0">
                <a:solidFill>
                  <a:srgbClr val="C00000"/>
                </a:solidFill>
              </a:rPr>
              <a:t>For example, green is sometimes selected as a main color of the dragon, which symbolizes a great harvest for the year to come. Other colors include: yellow symbolizing the empire, golden or silver colors representing prosperity, and red color representing excitement while its scales and tail are mostly beautiful silver colors and glittering which creates the joyous atmosphere for Chinese New year celebration. </a:t>
            </a:r>
          </a:p>
        </p:txBody>
      </p:sp>
    </p:spTree>
    <p:extLst>
      <p:ext uri="{BB962C8B-B14F-4D97-AF65-F5344CB8AC3E}">
        <p14:creationId xmlns:p14="http://schemas.microsoft.com/office/powerpoint/2010/main" val="2580556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
            <a:ext cx="4705350" cy="642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826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197632" cy="5337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0847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2600"/>
            <a:ext cx="8229600" cy="1143000"/>
          </a:xfrm>
        </p:spPr>
        <p:txBody>
          <a:bodyPr/>
          <a:lstStyle/>
          <a:p>
            <a:r>
              <a:rPr lang="en-US" dirty="0" smtClean="0"/>
              <a:t>Chinese Dragons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727" y="533400"/>
            <a:ext cx="6781800" cy="486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731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dirty="0" smtClean="0">
                <a:solidFill>
                  <a:srgbClr val="C00000"/>
                </a:solidFill>
                <a:effectLst/>
              </a:rPr>
              <a:t>Theory: they might have been stylized evolutions of the saltwater crocodile. This particular reptile was known for sensing rainfall, and dragons themselves have a strong association with rainfall, storms, and floods. Conceivably, crocodile representations could have evolved to more fanciful representations that resemble the dragons we know today.</a:t>
            </a:r>
            <a:endParaRPr lang="en-US" sz="2800" dirty="0">
              <a:solidFill>
                <a:srgbClr val="C00000"/>
              </a:solidFill>
            </a:endParaRPr>
          </a:p>
        </p:txBody>
      </p:sp>
      <p:sp>
        <p:nvSpPr>
          <p:cNvPr id="2" name="Title 1"/>
          <p:cNvSpPr>
            <a:spLocks noGrp="1"/>
          </p:cNvSpPr>
          <p:nvPr>
            <p:ph type="title"/>
          </p:nvPr>
        </p:nvSpPr>
        <p:spPr/>
        <p:txBody>
          <a:bodyPr/>
          <a:lstStyle/>
          <a:p>
            <a:r>
              <a:rPr lang="en-US" sz="4400" dirty="0" smtClean="0"/>
              <a:t>Origins of the Chinese Dragon</a:t>
            </a:r>
            <a:endParaRPr lang="en-US" sz="4400" dirty="0"/>
          </a:p>
        </p:txBody>
      </p:sp>
    </p:spTree>
    <p:extLst>
      <p:ext uri="{BB962C8B-B14F-4D97-AF65-F5344CB8AC3E}">
        <p14:creationId xmlns:p14="http://schemas.microsoft.com/office/powerpoint/2010/main" val="25773169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2775</TotalTime>
  <Words>1348</Words>
  <Application>Microsoft Office PowerPoint</Application>
  <PresentationFormat>On-screen Show (4:3)</PresentationFormat>
  <Paragraphs>165</Paragraphs>
  <Slides>25</Slides>
  <Notes>19</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Hardcover</vt:lpstr>
      <vt:lpstr>Default Design</vt:lpstr>
      <vt:lpstr>Slit</vt:lpstr>
      <vt:lpstr>1_Slit</vt:lpstr>
      <vt:lpstr>Chinese New Year</vt:lpstr>
      <vt:lpstr>Superstitions and Beliefs</vt:lpstr>
      <vt:lpstr>2015 the Year of the Green Sheep</vt:lpstr>
      <vt:lpstr>PowerPoint Presentation</vt:lpstr>
      <vt:lpstr>Dragon Dance Parade</vt:lpstr>
      <vt:lpstr>PowerPoint Presentation</vt:lpstr>
      <vt:lpstr>PowerPoint Presentation</vt:lpstr>
      <vt:lpstr>Chinese Dragons</vt:lpstr>
      <vt:lpstr>Origins of the Chinese Dragon</vt:lpstr>
      <vt:lpstr>Fun Facts</vt:lpstr>
      <vt:lpstr>PowerPoint Presentation</vt:lpstr>
      <vt:lpstr>Other types of Dragons</vt:lpstr>
      <vt:lpstr>PowerPoint Presentation</vt:lpstr>
      <vt:lpstr>PowerPoint Presentation</vt:lpstr>
      <vt:lpstr>Ancient China</vt:lpstr>
      <vt:lpstr>Ancient China</vt:lpstr>
      <vt:lpstr>Ancient China</vt:lpstr>
      <vt:lpstr>Ancient China</vt:lpstr>
      <vt:lpstr>Ancient China</vt:lpstr>
      <vt:lpstr>Wood Dragons</vt:lpstr>
      <vt:lpstr>Fire Dragons</vt:lpstr>
      <vt:lpstr>Earth Dragons</vt:lpstr>
      <vt:lpstr>Metal Dragons</vt:lpstr>
      <vt:lpstr>Water Dragons</vt:lpstr>
      <vt:lpstr>Conclusion</vt:lpstr>
    </vt:vector>
  </TitlesOfParts>
  <Company>FCPS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FCPS</dc:creator>
  <cp:lastModifiedBy>FCPS</cp:lastModifiedBy>
  <cp:revision>41</cp:revision>
  <dcterms:created xsi:type="dcterms:W3CDTF">2013-12-16T14:45:49Z</dcterms:created>
  <dcterms:modified xsi:type="dcterms:W3CDTF">2015-01-07T16:37:07Z</dcterms:modified>
</cp:coreProperties>
</file>