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3" r:id="rId6"/>
    <p:sldId id="264" r:id="rId7"/>
    <p:sldId id="265" r:id="rId8"/>
    <p:sldId id="266" r:id="rId9"/>
    <p:sldId id="260" r:id="rId10"/>
    <p:sldId id="267" r:id="rId11"/>
    <p:sldId id="268" r:id="rId12"/>
    <p:sldId id="269" r:id="rId13"/>
    <p:sldId id="270" r:id="rId14"/>
    <p:sldId id="261" r:id="rId15"/>
    <p:sldId id="271" r:id="rId16"/>
    <p:sldId id="272" r:id="rId17"/>
    <p:sldId id="273" r:id="rId18"/>
    <p:sldId id="274" r:id="rId19"/>
    <p:sldId id="262"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72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17623F-20EE-4D71-99FC-2BAB1A6AE4BB}"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7623F-20EE-4D71-99FC-2BAB1A6AE4BB}"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7623F-20EE-4D71-99FC-2BAB1A6AE4BB}"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17623F-20EE-4D71-99FC-2BAB1A6AE4BB}"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17623F-20EE-4D71-99FC-2BAB1A6AE4BB}" type="datetimeFigureOut">
              <a:rPr lang="en-US" smtClean="0"/>
              <a:pPr/>
              <a:t>10/2/2014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17623F-20EE-4D71-99FC-2BAB1A6AE4BB}"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17623F-20EE-4D71-99FC-2BAB1A6AE4BB}" type="datetimeFigureOut">
              <a:rPr lang="en-US" smtClean="0"/>
              <a:pPr/>
              <a:t>10/2/2014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17623F-20EE-4D71-99FC-2BAB1A6AE4BB}" type="datetimeFigureOut">
              <a:rPr lang="en-US" smtClean="0"/>
              <a:pPr/>
              <a:t>10/2/2014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7623F-20EE-4D71-99FC-2BAB1A6AE4BB}" type="datetimeFigureOut">
              <a:rPr lang="en-US" smtClean="0"/>
              <a:pPr/>
              <a:t>10/2/2014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17623F-20EE-4D71-99FC-2BAB1A6AE4BB}"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17623F-20EE-4D71-99FC-2BAB1A6AE4BB}" type="datetimeFigureOut">
              <a:rPr lang="en-US" smtClean="0"/>
              <a:pPr/>
              <a:t>10/2/2014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3075BB-AB56-4170-B310-BCA47CD97423}" type="slidenum">
              <a:rPr lang="en-US" smtClean="0"/>
              <a:pPr/>
              <a:t>‹#›</a:t>
            </a:fld>
            <a:endParaRPr lang="en-US"/>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7623F-20EE-4D71-99FC-2BAB1A6AE4BB}" type="datetimeFigureOut">
              <a:rPr lang="en-US" smtClean="0"/>
              <a:pPr/>
              <a:t>10/2/2014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075BB-AB56-4170-B310-BCA47CD9742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8.xml"/><Relationship Id="rId5" Type="http://schemas.openxmlformats.org/officeDocument/2006/relationships/image" Target="../media/image15.jpe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8.xml"/><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jpeg"/><Relationship Id="rId1" Type="http://schemas.openxmlformats.org/officeDocument/2006/relationships/slideLayout" Target="../slideLayouts/slideLayout8.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ay of the Dead Images.jpg"/>
          <p:cNvPicPr>
            <a:picLocks noChangeAspect="1"/>
          </p:cNvPicPr>
          <p:nvPr/>
        </p:nvPicPr>
        <p:blipFill>
          <a:blip r:embed="rId2" cstate="print"/>
          <a:stretch>
            <a:fillRect/>
          </a:stretch>
        </p:blipFill>
        <p:spPr>
          <a:xfrm>
            <a:off x="5791200" y="0"/>
            <a:ext cx="3352800" cy="2684911"/>
          </a:xfrm>
          <a:prstGeom prst="rect">
            <a:avLst/>
          </a:prstGeom>
        </p:spPr>
      </p:pic>
      <p:pic>
        <p:nvPicPr>
          <p:cNvPr id="4" name="Picture 3" descr="Day of the Dead Images.jpg"/>
          <p:cNvPicPr>
            <a:picLocks noChangeAspect="1"/>
          </p:cNvPicPr>
          <p:nvPr/>
        </p:nvPicPr>
        <p:blipFill>
          <a:blip r:embed="rId2" cstate="print"/>
          <a:stretch>
            <a:fillRect/>
          </a:stretch>
        </p:blipFill>
        <p:spPr>
          <a:xfrm>
            <a:off x="-1" y="0"/>
            <a:ext cx="3330433" cy="2667000"/>
          </a:xfrm>
          <a:prstGeom prst="rect">
            <a:avLst/>
          </a:prstGeom>
        </p:spPr>
      </p:pic>
      <p:pic>
        <p:nvPicPr>
          <p:cNvPr id="7" name="Picture 6" descr="Day of the Dead Images.jpg"/>
          <p:cNvPicPr>
            <a:picLocks noChangeAspect="1"/>
          </p:cNvPicPr>
          <p:nvPr/>
        </p:nvPicPr>
        <p:blipFill>
          <a:blip r:embed="rId2" cstate="print"/>
          <a:stretch>
            <a:fillRect/>
          </a:stretch>
        </p:blipFill>
        <p:spPr>
          <a:xfrm>
            <a:off x="5638800" y="4051046"/>
            <a:ext cx="3505200" cy="2806953"/>
          </a:xfrm>
          <a:prstGeom prst="rect">
            <a:avLst/>
          </a:prstGeom>
        </p:spPr>
      </p:pic>
      <p:pic>
        <p:nvPicPr>
          <p:cNvPr id="6" name="Picture 5" descr="Day of the Dead Images.jpg"/>
          <p:cNvPicPr>
            <a:picLocks noChangeAspect="1"/>
          </p:cNvPicPr>
          <p:nvPr/>
        </p:nvPicPr>
        <p:blipFill>
          <a:blip r:embed="rId2" cstate="print"/>
          <a:stretch>
            <a:fillRect/>
          </a:stretch>
        </p:blipFill>
        <p:spPr>
          <a:xfrm>
            <a:off x="0" y="4038600"/>
            <a:ext cx="3520744" cy="2819400"/>
          </a:xfrm>
          <a:prstGeom prst="rect">
            <a:avLst/>
          </a:prstGeom>
        </p:spPr>
      </p:pic>
      <p:sp>
        <p:nvSpPr>
          <p:cNvPr id="2" name="Title 1"/>
          <p:cNvSpPr>
            <a:spLocks noGrp="1"/>
          </p:cNvSpPr>
          <p:nvPr>
            <p:ph type="ctrTitle"/>
          </p:nvPr>
        </p:nvSpPr>
        <p:spPr>
          <a:xfrm>
            <a:off x="685800" y="2514600"/>
            <a:ext cx="7772400" cy="1085850"/>
          </a:xfrm>
        </p:spPr>
        <p:txBody>
          <a:bodyPr/>
          <a:lstStyle/>
          <a:p>
            <a:r>
              <a:rPr lang="en-US" dirty="0" smtClean="0">
                <a:solidFill>
                  <a:schemeClr val="accent6">
                    <a:lumMod val="75000"/>
                  </a:schemeClr>
                </a:solidFill>
              </a:rPr>
              <a:t>EL DIA DE LOS MUERTOS</a:t>
            </a:r>
            <a:endParaRPr lang="en-US" dirty="0">
              <a:solidFill>
                <a:schemeClr val="accent6">
                  <a:lumMod val="75000"/>
                </a:schemeClr>
              </a:solidFill>
            </a:endParaRPr>
          </a:p>
        </p:txBody>
      </p:sp>
      <p:sp>
        <p:nvSpPr>
          <p:cNvPr id="3" name="Subtitle 2"/>
          <p:cNvSpPr>
            <a:spLocks noGrp="1"/>
          </p:cNvSpPr>
          <p:nvPr>
            <p:ph type="subTitle" idx="1"/>
          </p:nvPr>
        </p:nvSpPr>
        <p:spPr>
          <a:xfrm>
            <a:off x="1371600" y="3429000"/>
            <a:ext cx="6400800" cy="2209800"/>
          </a:xfrm>
        </p:spPr>
        <p:txBody>
          <a:bodyPr/>
          <a:lstStyle/>
          <a:p>
            <a:r>
              <a:rPr lang="en-US" dirty="0" smtClean="0">
                <a:solidFill>
                  <a:schemeClr val="accent6">
                    <a:lumMod val="75000"/>
                  </a:schemeClr>
                </a:solidFill>
              </a:rPr>
              <a:t>The Day of the Dead</a:t>
            </a:r>
            <a:endParaRPr lang="en-US" dirty="0">
              <a:solidFill>
                <a:schemeClr val="accent6">
                  <a:lumMod val="75000"/>
                </a:schemeClr>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Yellow and Orange marigolds are used to decorate tombs and altars.</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3066533" y="260723"/>
            <a:ext cx="3122497" cy="4692277"/>
          </a:xfrm>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Families decorate tombs with orange and yellow marigolds and bring gifts for the deceased.</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012815" y="602054"/>
            <a:ext cx="5229933" cy="4009615"/>
          </a:xfrm>
        </p:spPr>
      </p:pic>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Family members decorate tombs with orange and yellow marigolds and bring food and drinks for the deceased..</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012815" y="489480"/>
            <a:ext cx="5229933" cy="4234763"/>
          </a:xfrm>
        </p:spPr>
      </p:pic>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Candles burn overnight at a cemetery decorated for el </a:t>
            </a:r>
            <a:r>
              <a:rPr lang="en-US" dirty="0" err="1" smtClean="0">
                <a:latin typeface="+mn-lt"/>
              </a:rPr>
              <a:t>Día</a:t>
            </a:r>
            <a:r>
              <a:rPr lang="en-US" dirty="0" smtClean="0">
                <a:latin typeface="+mn-lt"/>
              </a:rPr>
              <a:t> de los Muertos.</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012815" y="873025"/>
            <a:ext cx="5229933" cy="3467672"/>
          </a:xfrm>
        </p:spPr>
      </p:pic>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0" y="304800"/>
            <a:ext cx="3008313" cy="1162050"/>
          </a:xfrm>
        </p:spPr>
        <p:txBody>
          <a:bodyPr>
            <a:noAutofit/>
          </a:bodyPr>
          <a:lstStyle/>
          <a:p>
            <a:pPr algn="ctr"/>
            <a:r>
              <a:rPr lang="en-US" sz="3600" dirty="0" smtClean="0"/>
              <a:t>Special Foods</a:t>
            </a:r>
            <a:endParaRPr lang="en-US" sz="3600" dirty="0"/>
          </a:p>
        </p:txBody>
      </p:sp>
      <p:pic>
        <p:nvPicPr>
          <p:cNvPr id="5" name="Content Placeholder 4" descr="decorations.jpg"/>
          <p:cNvPicPr>
            <a:picLocks noGrp="1" noChangeAspect="1"/>
          </p:cNvPicPr>
          <p:nvPr>
            <p:ph idx="1"/>
          </p:nvPr>
        </p:nvPicPr>
        <p:blipFill>
          <a:blip r:embed="rId2" cstate="print"/>
          <a:stretch>
            <a:fillRect/>
          </a:stretch>
        </p:blipFill>
        <p:spPr>
          <a:xfrm>
            <a:off x="1371600" y="409928"/>
            <a:ext cx="2862704" cy="1905000"/>
          </a:xfrm>
          <a:ln>
            <a:solidFill>
              <a:srgbClr val="FF0000"/>
            </a:solidFill>
          </a:ln>
        </p:spPr>
      </p:pic>
      <p:sp>
        <p:nvSpPr>
          <p:cNvPr id="4" name="Text Placeholder 3"/>
          <p:cNvSpPr>
            <a:spLocks noGrp="1"/>
          </p:cNvSpPr>
          <p:nvPr>
            <p:ph type="body" sz="half" idx="2"/>
          </p:nvPr>
        </p:nvSpPr>
        <p:spPr>
          <a:xfrm>
            <a:off x="5715000" y="1466850"/>
            <a:ext cx="3008313" cy="4691063"/>
          </a:xfrm>
        </p:spPr>
        <p:txBody>
          <a:bodyPr>
            <a:noAutofit/>
          </a:bodyPr>
          <a:lstStyle/>
          <a:p>
            <a:r>
              <a:rPr lang="en-US" sz="2500" dirty="0" smtClean="0"/>
              <a:t>El </a:t>
            </a:r>
            <a:r>
              <a:rPr lang="en-US" sz="2500" dirty="0" err="1" smtClean="0"/>
              <a:t>Día</a:t>
            </a:r>
            <a:r>
              <a:rPr lang="en-US" sz="2500" dirty="0" smtClean="0"/>
              <a:t> de los Muertos is known for the elaborate sugar skulls which are made and decorated especially for this holiday.  Pan de </a:t>
            </a:r>
            <a:r>
              <a:rPr lang="en-US" sz="2500" dirty="0" err="1" smtClean="0"/>
              <a:t>muertos</a:t>
            </a:r>
            <a:r>
              <a:rPr lang="en-US" sz="2500" dirty="0" smtClean="0"/>
              <a:t> (bread of the dead) is also popular among children, and is also placed as part of many offerings.  Many families make tamales or mole for the family gatherings, and as an offering for the deceased.</a:t>
            </a:r>
          </a:p>
          <a:p>
            <a:pPr>
              <a:buFont typeface="Arial" pitchFamily="34" charset="0"/>
              <a:buChar char="•"/>
            </a:pPr>
            <a:endParaRPr lang="en-US" dirty="0"/>
          </a:p>
        </p:txBody>
      </p:sp>
      <p:pic>
        <p:nvPicPr>
          <p:cNvPr id="6" name="Picture 5" descr="Gravesite 1.jpg"/>
          <p:cNvPicPr>
            <a:picLocks noChangeAspect="1"/>
          </p:cNvPicPr>
          <p:nvPr/>
        </p:nvPicPr>
        <p:blipFill>
          <a:blip r:embed="rId3" cstate="print"/>
          <a:stretch>
            <a:fillRect/>
          </a:stretch>
        </p:blipFill>
        <p:spPr>
          <a:xfrm>
            <a:off x="2971800" y="2514600"/>
            <a:ext cx="2352675" cy="1810456"/>
          </a:xfrm>
          <a:prstGeom prst="rect">
            <a:avLst/>
          </a:prstGeom>
        </p:spPr>
      </p:pic>
      <p:pic>
        <p:nvPicPr>
          <p:cNvPr id="7" name="Picture 6" descr="sugarskulss.jpg"/>
          <p:cNvPicPr>
            <a:picLocks noChangeAspect="1"/>
          </p:cNvPicPr>
          <p:nvPr/>
        </p:nvPicPr>
        <p:blipFill>
          <a:blip r:embed="rId4" cstate="print"/>
          <a:stretch>
            <a:fillRect/>
          </a:stretch>
        </p:blipFill>
        <p:spPr>
          <a:xfrm>
            <a:off x="304702" y="2467328"/>
            <a:ext cx="2543273" cy="1905000"/>
          </a:xfrm>
          <a:prstGeom prst="rect">
            <a:avLst/>
          </a:prstGeom>
          <a:ln>
            <a:solidFill>
              <a:srgbClr val="FF0000"/>
            </a:solidFill>
          </a:ln>
        </p:spPr>
      </p:pic>
      <p:pic>
        <p:nvPicPr>
          <p:cNvPr id="8" name="Picture 7" descr="Altar 3.jpg"/>
          <p:cNvPicPr>
            <a:picLocks noChangeAspect="1"/>
          </p:cNvPicPr>
          <p:nvPr/>
        </p:nvPicPr>
        <p:blipFill>
          <a:blip r:embed="rId5" cstate="print"/>
          <a:stretch>
            <a:fillRect/>
          </a:stretch>
        </p:blipFill>
        <p:spPr>
          <a:xfrm>
            <a:off x="1986919" y="4524728"/>
            <a:ext cx="1817361" cy="1825475"/>
          </a:xfrm>
          <a:prstGeom prst="rect">
            <a:avLst/>
          </a:prstGeom>
          <a:ln>
            <a:solidFill>
              <a:srgbClr val="FF0000"/>
            </a:solidFill>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out)">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5"/>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Sugar skulls are made and sold for decorating altars and for kids to eat </a:t>
            </a:r>
            <a:r>
              <a:rPr lang="en-US" dirty="0" smtClean="0">
                <a:latin typeface="+mn-lt"/>
                <a:sym typeface="Wingdings" pitchFamily="2" charset="2"/>
              </a:rPr>
              <a:t></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313021" y="873025"/>
            <a:ext cx="4629520" cy="3467672"/>
          </a:xfrm>
        </p:spPr>
      </p:pic>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Pan de </a:t>
            </a:r>
            <a:r>
              <a:rPr lang="en-US" dirty="0" err="1" smtClean="0">
                <a:latin typeface="+mn-lt"/>
              </a:rPr>
              <a:t>muertos</a:t>
            </a:r>
            <a:r>
              <a:rPr lang="en-US" dirty="0" smtClean="0">
                <a:latin typeface="+mn-lt"/>
              </a:rPr>
              <a:t> is made and sold for decorating altars and eating during the holiday.</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374675" y="873025"/>
            <a:ext cx="4506213" cy="3467672"/>
          </a:xfrm>
        </p:spPr>
      </p:pic>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Many families make tamales to include in the offering for the deceased and to eat as a family.</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022290" y="873025"/>
            <a:ext cx="5210982" cy="3467672"/>
          </a:xfrm>
        </p:spPr>
      </p:pic>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Mole is another popular food that is prepared in honor of the deceased.</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901651" y="873025"/>
            <a:ext cx="3452260" cy="3467672"/>
          </a:xfrm>
        </p:spPr>
      </p:pic>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717550"/>
          </a:xfrm>
        </p:spPr>
        <p:txBody>
          <a:bodyPr>
            <a:noAutofit/>
          </a:bodyPr>
          <a:lstStyle/>
          <a:p>
            <a:pPr algn="ctr"/>
            <a:r>
              <a:rPr lang="en-US" sz="3600" dirty="0" smtClean="0"/>
              <a:t>Offerings</a:t>
            </a:r>
            <a:endParaRPr lang="en-US" sz="3600" dirty="0"/>
          </a:p>
        </p:txBody>
      </p:sp>
      <p:pic>
        <p:nvPicPr>
          <p:cNvPr id="5" name="Content Placeholder 4" descr="decorations.jpg"/>
          <p:cNvPicPr>
            <a:picLocks noGrp="1" noChangeAspect="1"/>
          </p:cNvPicPr>
          <p:nvPr>
            <p:ph idx="1"/>
          </p:nvPr>
        </p:nvPicPr>
        <p:blipFill>
          <a:blip r:embed="rId2" cstate="print"/>
          <a:stretch>
            <a:fillRect/>
          </a:stretch>
        </p:blipFill>
        <p:spPr>
          <a:xfrm>
            <a:off x="5400729" y="381000"/>
            <a:ext cx="2119647" cy="1905000"/>
          </a:xfrm>
          <a:ln>
            <a:solidFill>
              <a:srgbClr val="FF0000"/>
            </a:solidFill>
          </a:ln>
        </p:spPr>
      </p:pic>
      <p:sp>
        <p:nvSpPr>
          <p:cNvPr id="4" name="Text Placeholder 3"/>
          <p:cNvSpPr>
            <a:spLocks noGrp="1"/>
          </p:cNvSpPr>
          <p:nvPr>
            <p:ph type="body" sz="half" idx="2"/>
          </p:nvPr>
        </p:nvSpPr>
        <p:spPr>
          <a:xfrm>
            <a:off x="457200" y="990600"/>
            <a:ext cx="3008313" cy="5135563"/>
          </a:xfrm>
        </p:spPr>
        <p:txBody>
          <a:bodyPr>
            <a:normAutofit lnSpcReduction="10000"/>
          </a:bodyPr>
          <a:lstStyle/>
          <a:p>
            <a:r>
              <a:rPr lang="en-US" sz="2400" dirty="0" smtClean="0"/>
              <a:t>In their homes, family members honor their deceased with </a:t>
            </a:r>
            <a:r>
              <a:rPr lang="en-US" sz="2400" dirty="0" err="1" smtClean="0"/>
              <a:t>ofrendas</a:t>
            </a:r>
            <a:r>
              <a:rPr lang="en-US" sz="2400" dirty="0" smtClean="0"/>
              <a:t>, or offerings, which may consist of photographs, bread, other foods, flowers, toys and other symbolic offerings.  Most altars include things like water, soap, and a towel for the dead to cleanse themselves.  Some altars may also include favorite items of the deceased that might serve them on their journey.</a:t>
            </a:r>
            <a:endParaRPr lang="en-US" sz="2400" dirty="0"/>
          </a:p>
        </p:txBody>
      </p:sp>
      <p:pic>
        <p:nvPicPr>
          <p:cNvPr id="6" name="Picture 5" descr="Gravesite 1.jpg"/>
          <p:cNvPicPr>
            <a:picLocks noChangeAspect="1"/>
          </p:cNvPicPr>
          <p:nvPr/>
        </p:nvPicPr>
        <p:blipFill>
          <a:blip r:embed="rId3" cstate="print"/>
          <a:stretch>
            <a:fillRect/>
          </a:stretch>
        </p:blipFill>
        <p:spPr>
          <a:xfrm>
            <a:off x="6629400" y="2608101"/>
            <a:ext cx="2352675" cy="1565598"/>
          </a:xfrm>
          <a:prstGeom prst="rect">
            <a:avLst/>
          </a:prstGeom>
        </p:spPr>
      </p:pic>
      <p:pic>
        <p:nvPicPr>
          <p:cNvPr id="7" name="Picture 6" descr="sugarskulss.jpg"/>
          <p:cNvPicPr>
            <a:picLocks noChangeAspect="1"/>
          </p:cNvPicPr>
          <p:nvPr/>
        </p:nvPicPr>
        <p:blipFill>
          <a:blip r:embed="rId4" cstate="print"/>
          <a:stretch>
            <a:fillRect/>
          </a:stretch>
        </p:blipFill>
        <p:spPr>
          <a:xfrm>
            <a:off x="3968823" y="2438400"/>
            <a:ext cx="2530230" cy="1905000"/>
          </a:xfrm>
          <a:prstGeom prst="rect">
            <a:avLst/>
          </a:prstGeom>
          <a:ln>
            <a:solidFill>
              <a:srgbClr val="FF0000"/>
            </a:solidFill>
          </a:ln>
        </p:spPr>
      </p:pic>
      <p:pic>
        <p:nvPicPr>
          <p:cNvPr id="8" name="Picture 7" descr="Altar 3.jpg"/>
          <p:cNvPicPr>
            <a:picLocks noChangeAspect="1"/>
          </p:cNvPicPr>
          <p:nvPr/>
        </p:nvPicPr>
        <p:blipFill>
          <a:blip r:embed="rId5" cstate="print"/>
          <a:stretch>
            <a:fillRect/>
          </a:stretch>
        </p:blipFill>
        <p:spPr>
          <a:xfrm>
            <a:off x="5181600" y="4495800"/>
            <a:ext cx="2743200" cy="1825475"/>
          </a:xfrm>
          <a:prstGeom prst="rect">
            <a:avLst/>
          </a:prstGeom>
          <a:ln>
            <a:solidFill>
              <a:srgbClr val="FF0000"/>
            </a:solidFill>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out)">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5"/>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BACKGROUND</a:t>
            </a:r>
            <a:endParaRPr lang="en-US" dirty="0"/>
          </a:p>
        </p:txBody>
      </p:sp>
      <p:sp>
        <p:nvSpPr>
          <p:cNvPr id="6" name="Content Placeholder 5"/>
          <p:cNvSpPr>
            <a:spLocks noGrp="1"/>
          </p:cNvSpPr>
          <p:nvPr>
            <p:ph idx="1"/>
          </p:nvPr>
        </p:nvSpPr>
        <p:spPr/>
        <p:txBody>
          <a:bodyPr/>
          <a:lstStyle/>
          <a:p>
            <a:r>
              <a:rPr lang="en-US" dirty="0" smtClean="0"/>
              <a:t>El </a:t>
            </a:r>
            <a:r>
              <a:rPr lang="en-US" dirty="0" err="1" smtClean="0"/>
              <a:t>Día</a:t>
            </a:r>
            <a:r>
              <a:rPr lang="en-US" dirty="0" smtClean="0"/>
              <a:t> de los Muertos, or the Day of the Dead, is a holiday that is celebrated in Mexico and other Spanish-speaking countries on November 2</a:t>
            </a:r>
            <a:r>
              <a:rPr lang="en-US" baseline="30000" dirty="0" smtClean="0"/>
              <a:t>nd</a:t>
            </a:r>
            <a:r>
              <a:rPr lang="en-US" dirty="0" smtClean="0"/>
              <a:t>.</a:t>
            </a:r>
          </a:p>
          <a:p>
            <a:r>
              <a:rPr lang="en-US" dirty="0" smtClean="0"/>
              <a:t>Some of the traditions that are observed on </a:t>
            </a:r>
            <a:r>
              <a:rPr lang="en-US" dirty="0"/>
              <a:t>e</a:t>
            </a:r>
            <a:r>
              <a:rPr lang="en-US" dirty="0" smtClean="0"/>
              <a:t>l </a:t>
            </a:r>
            <a:r>
              <a:rPr lang="en-US" dirty="0" err="1" smtClean="0"/>
              <a:t>Día</a:t>
            </a:r>
            <a:r>
              <a:rPr lang="en-US" dirty="0" smtClean="0"/>
              <a:t> de los Muertos date all the way back to the Aztec empire!</a:t>
            </a:r>
          </a:p>
          <a:p>
            <a:r>
              <a:rPr lang="en-US" dirty="0" smtClean="0"/>
              <a:t>When the Spanish arrived, they mixed the old indigenous (native) traditions with their own Catholic faith.  </a:t>
            </a:r>
            <a:endParaRPr lang="en-US" dirty="0"/>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6">
                                            <p:txEl>
                                              <p:pRg st="1" end="1"/>
                                            </p:txEl>
                                          </p:spTgt>
                                        </p:tgtEl>
                                        <p:attrNameLst>
                                          <p:attrName>style.visibility</p:attrName>
                                        </p:attrNameLst>
                                      </p:cBhvr>
                                      <p:to>
                                        <p:strVal val="visible"/>
                                      </p:to>
                                    </p:set>
                                    <p:anim calcmode="lin" valueType="num">
                                      <p:cBhvr additive="base">
                                        <p:cTn id="18"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 calcmode="lin" valueType="num">
                                      <p:cBhvr additive="base">
                                        <p:cTn id="24"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Altars are brightly decorated with </a:t>
            </a:r>
            <a:r>
              <a:rPr lang="en-US" dirty="0" err="1" smtClean="0">
                <a:latin typeface="+mn-lt"/>
              </a:rPr>
              <a:t>papel</a:t>
            </a:r>
            <a:r>
              <a:rPr lang="en-US" dirty="0" smtClean="0">
                <a:latin typeface="+mn-lt"/>
              </a:rPr>
              <a:t> </a:t>
            </a:r>
            <a:r>
              <a:rPr lang="en-US" dirty="0" err="1" smtClean="0">
                <a:latin typeface="+mn-lt"/>
              </a:rPr>
              <a:t>picado</a:t>
            </a:r>
            <a:r>
              <a:rPr lang="en-US" dirty="0" smtClean="0">
                <a:latin typeface="+mn-lt"/>
              </a:rPr>
              <a:t>, religious symbols, and images of deceased loved ones.</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901651" y="1307265"/>
            <a:ext cx="3452260" cy="2599191"/>
          </a:xfrm>
        </p:spPr>
      </p:pic>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Candles burn on decorated altars to light the way for the spirits of the deceased.</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901651" y="1055529"/>
            <a:ext cx="3452260" cy="3102664"/>
          </a:xfrm>
        </p:spPr>
      </p:pic>
    </p:spTree>
  </p:cSld>
  <p:clrMapOvr>
    <a:masterClrMapping/>
  </p:clrMapOvr>
  <p:transition>
    <p:newsflash/>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Food and water are part of the ofrenda left for the spirits of the deceased.</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901651" y="1458200"/>
            <a:ext cx="3452260" cy="2297322"/>
          </a:xfrm>
        </p:spPr>
      </p:pic>
    </p:spTree>
  </p:cSld>
  <p:clrMapOvr>
    <a:masterClrMapping/>
  </p:clrMapOvr>
  <p:transition>
    <p:newsflash/>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Altars may include multiple levels of images, food, drinks, flowers, candles, and other decorations.</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901651" y="1458200"/>
            <a:ext cx="3452260" cy="2297322"/>
          </a:xfrm>
        </p:spPr>
      </p:pic>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The Celebration</a:t>
            </a:r>
            <a:endParaRPr lang="en-US" sz="3600" dirty="0"/>
          </a:p>
        </p:txBody>
      </p:sp>
      <p:pic>
        <p:nvPicPr>
          <p:cNvPr id="5" name="Content Placeholder 4" descr="decorations.jpg"/>
          <p:cNvPicPr>
            <a:picLocks noGrp="1" noChangeAspect="1"/>
          </p:cNvPicPr>
          <p:nvPr>
            <p:ph idx="1"/>
          </p:nvPr>
        </p:nvPicPr>
        <p:blipFill>
          <a:blip r:embed="rId2" cstate="print"/>
          <a:stretch>
            <a:fillRect/>
          </a:stretch>
        </p:blipFill>
        <p:spPr>
          <a:xfrm>
            <a:off x="5029200" y="381000"/>
            <a:ext cx="2862705" cy="1905000"/>
          </a:xfrm>
          <a:ln>
            <a:solidFill>
              <a:srgbClr val="FF0000"/>
            </a:solidFill>
          </a:ln>
        </p:spPr>
      </p:pic>
      <p:sp>
        <p:nvSpPr>
          <p:cNvPr id="4" name="Text Placeholder 3"/>
          <p:cNvSpPr>
            <a:spLocks noGrp="1"/>
          </p:cNvSpPr>
          <p:nvPr>
            <p:ph type="body" sz="half" idx="2"/>
          </p:nvPr>
        </p:nvSpPr>
        <p:spPr/>
        <p:txBody>
          <a:bodyPr>
            <a:normAutofit lnSpcReduction="10000"/>
          </a:bodyPr>
          <a:lstStyle/>
          <a:p>
            <a:r>
              <a:rPr lang="en-US" sz="2800" dirty="0" smtClean="0"/>
              <a:t>El </a:t>
            </a:r>
            <a:r>
              <a:rPr lang="en-US" sz="2800" dirty="0" err="1" smtClean="0"/>
              <a:t>Día</a:t>
            </a:r>
            <a:r>
              <a:rPr lang="en-US" sz="2800" dirty="0" smtClean="0"/>
              <a:t> de los Muertos is celebrated differently from region to region, but all celebrations have common features:</a:t>
            </a:r>
          </a:p>
          <a:p>
            <a:pPr>
              <a:buFont typeface="Arial" pitchFamily="34" charset="0"/>
              <a:buChar char="•"/>
            </a:pPr>
            <a:r>
              <a:rPr lang="en-US" sz="2800" dirty="0" smtClean="0"/>
              <a:t>Colorful decorations</a:t>
            </a:r>
          </a:p>
          <a:p>
            <a:pPr>
              <a:buFont typeface="Arial" pitchFamily="34" charset="0"/>
              <a:buChar char="•"/>
            </a:pPr>
            <a:r>
              <a:rPr lang="en-US" sz="2800" dirty="0" smtClean="0"/>
              <a:t>Reunions in cemeteries </a:t>
            </a:r>
          </a:p>
          <a:p>
            <a:pPr>
              <a:buFont typeface="Arial" pitchFamily="34" charset="0"/>
              <a:buChar char="•"/>
            </a:pPr>
            <a:r>
              <a:rPr lang="en-US" sz="2800" dirty="0" smtClean="0"/>
              <a:t>Special Foods</a:t>
            </a:r>
          </a:p>
          <a:p>
            <a:pPr>
              <a:buFont typeface="Arial" pitchFamily="34" charset="0"/>
              <a:buChar char="•"/>
            </a:pPr>
            <a:r>
              <a:rPr lang="en-US" sz="2800" dirty="0" smtClean="0"/>
              <a:t>Commemorative offerings for the departed</a:t>
            </a:r>
          </a:p>
          <a:p>
            <a:pPr>
              <a:buFont typeface="Arial" pitchFamily="34" charset="0"/>
              <a:buChar char="•"/>
            </a:pPr>
            <a:endParaRPr lang="en-US" dirty="0"/>
          </a:p>
        </p:txBody>
      </p:sp>
      <p:pic>
        <p:nvPicPr>
          <p:cNvPr id="6" name="Picture 5" descr="Gravesite 1.jpg"/>
          <p:cNvPicPr>
            <a:picLocks noChangeAspect="1"/>
          </p:cNvPicPr>
          <p:nvPr/>
        </p:nvPicPr>
        <p:blipFill>
          <a:blip r:embed="rId3" cstate="print"/>
          <a:stretch>
            <a:fillRect/>
          </a:stretch>
        </p:blipFill>
        <p:spPr>
          <a:xfrm>
            <a:off x="6629400" y="2438400"/>
            <a:ext cx="2352675" cy="1905000"/>
          </a:xfrm>
          <a:prstGeom prst="rect">
            <a:avLst/>
          </a:prstGeom>
        </p:spPr>
      </p:pic>
      <p:pic>
        <p:nvPicPr>
          <p:cNvPr id="7" name="Picture 6" descr="sugarskulss.jpg"/>
          <p:cNvPicPr>
            <a:picLocks noChangeAspect="1"/>
          </p:cNvPicPr>
          <p:nvPr/>
        </p:nvPicPr>
        <p:blipFill>
          <a:blip r:embed="rId4" cstate="print"/>
          <a:stretch>
            <a:fillRect/>
          </a:stretch>
        </p:blipFill>
        <p:spPr>
          <a:xfrm>
            <a:off x="3962302" y="2438400"/>
            <a:ext cx="2543273" cy="1905000"/>
          </a:xfrm>
          <a:prstGeom prst="rect">
            <a:avLst/>
          </a:prstGeom>
          <a:ln>
            <a:solidFill>
              <a:srgbClr val="FF0000"/>
            </a:solidFill>
          </a:ln>
        </p:spPr>
      </p:pic>
      <p:pic>
        <p:nvPicPr>
          <p:cNvPr id="8" name="Picture 7" descr="Altar 3.jpg"/>
          <p:cNvPicPr>
            <a:picLocks noChangeAspect="1"/>
          </p:cNvPicPr>
          <p:nvPr/>
        </p:nvPicPr>
        <p:blipFill>
          <a:blip r:embed="rId5" cstate="print"/>
          <a:stretch>
            <a:fillRect/>
          </a:stretch>
        </p:blipFill>
        <p:spPr>
          <a:xfrm>
            <a:off x="5181600" y="4495800"/>
            <a:ext cx="2743200" cy="1825475"/>
          </a:xfrm>
          <a:prstGeom prst="rect">
            <a:avLst/>
          </a:prstGeom>
          <a:ln>
            <a:solidFill>
              <a:srgbClr val="FF0000"/>
            </a:solidFill>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out)">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4">
                                            <p:txEl>
                                              <p:pRg st="4" end="4"/>
                                            </p:txEl>
                                          </p:spTgt>
                                        </p:tgtEl>
                                        <p:attrNameLst>
                                          <p:attrName>style.visibility</p:attrName>
                                        </p:attrNameLst>
                                      </p:cBhvr>
                                      <p:to>
                                        <p:strVal val="visible"/>
                                      </p:to>
                                    </p:set>
                                    <p:anim calcmode="lin" valueType="num">
                                      <p:cBhvr additive="base">
                                        <p:cTn id="5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additive="base">
                                        <p:cTn id="59" dur="500" fill="hold"/>
                                        <p:tgtEl>
                                          <p:spTgt spid="8"/>
                                        </p:tgtEl>
                                        <p:attrNameLst>
                                          <p:attrName>ppt_x</p:attrName>
                                        </p:attrNameLst>
                                      </p:cBhvr>
                                      <p:tavLst>
                                        <p:tav tm="0">
                                          <p:val>
                                            <p:strVal val="#ppt_x"/>
                                          </p:val>
                                        </p:tav>
                                        <p:tav tm="100000">
                                          <p:val>
                                            <p:strVal val="#ppt_x"/>
                                          </p:val>
                                        </p:tav>
                                      </p:tavLst>
                                    </p:anim>
                                    <p:anim calcmode="lin" valueType="num">
                                      <p:cBhvr additive="base">
                                        <p:cTn id="6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38800" y="0"/>
            <a:ext cx="3008313" cy="838200"/>
          </a:xfrm>
        </p:spPr>
        <p:txBody>
          <a:bodyPr>
            <a:noAutofit/>
          </a:bodyPr>
          <a:lstStyle/>
          <a:p>
            <a:pPr algn="ctr"/>
            <a:r>
              <a:rPr lang="en-US" sz="3600" dirty="0" smtClean="0"/>
              <a:t>Decorations</a:t>
            </a:r>
            <a:endParaRPr lang="en-US" sz="3600" dirty="0"/>
          </a:p>
        </p:txBody>
      </p:sp>
      <p:pic>
        <p:nvPicPr>
          <p:cNvPr id="5" name="Content Placeholder 4" descr="decorations.jpg"/>
          <p:cNvPicPr>
            <a:picLocks noGrp="1" noChangeAspect="1"/>
          </p:cNvPicPr>
          <p:nvPr>
            <p:ph idx="1"/>
          </p:nvPr>
        </p:nvPicPr>
        <p:blipFill>
          <a:blip r:embed="rId2" cstate="print"/>
          <a:stretch>
            <a:fillRect/>
          </a:stretch>
        </p:blipFill>
        <p:spPr>
          <a:xfrm>
            <a:off x="1295399" y="304800"/>
            <a:ext cx="2862705" cy="1905000"/>
          </a:xfrm>
          <a:ln>
            <a:solidFill>
              <a:srgbClr val="FF0000"/>
            </a:solidFill>
          </a:ln>
        </p:spPr>
      </p:pic>
      <p:sp>
        <p:nvSpPr>
          <p:cNvPr id="4" name="Text Placeholder 3"/>
          <p:cNvSpPr>
            <a:spLocks noGrp="1"/>
          </p:cNvSpPr>
          <p:nvPr>
            <p:ph type="body" sz="half" idx="2"/>
          </p:nvPr>
        </p:nvSpPr>
        <p:spPr>
          <a:xfrm>
            <a:off x="5638800" y="914400"/>
            <a:ext cx="3200400" cy="5486400"/>
          </a:xfrm>
        </p:spPr>
        <p:txBody>
          <a:bodyPr>
            <a:normAutofit/>
          </a:bodyPr>
          <a:lstStyle/>
          <a:p>
            <a:r>
              <a:rPr lang="en-US" sz="2800" dirty="0" smtClean="0"/>
              <a:t>Decorations for El </a:t>
            </a:r>
            <a:r>
              <a:rPr lang="en-US" sz="2800" dirty="0" err="1" smtClean="0"/>
              <a:t>Día</a:t>
            </a:r>
            <a:r>
              <a:rPr lang="en-US" sz="2800" dirty="0" smtClean="0"/>
              <a:t> de los Muertos often include images of La </a:t>
            </a:r>
            <a:r>
              <a:rPr lang="en-US" sz="2800" dirty="0" err="1" smtClean="0"/>
              <a:t>Catrina</a:t>
            </a:r>
            <a:r>
              <a:rPr lang="en-US" sz="2800" dirty="0" smtClean="0"/>
              <a:t> - a fully-dressed skeleton, often with a large hat -  as well as </a:t>
            </a:r>
            <a:r>
              <a:rPr lang="en-US" sz="2800" dirty="0" err="1" smtClean="0"/>
              <a:t>papel</a:t>
            </a:r>
            <a:r>
              <a:rPr lang="en-US" sz="2800" dirty="0" smtClean="0"/>
              <a:t> </a:t>
            </a:r>
            <a:r>
              <a:rPr lang="en-US" sz="2800" dirty="0" err="1" smtClean="0"/>
              <a:t>picado</a:t>
            </a:r>
            <a:r>
              <a:rPr lang="en-US" sz="2800" dirty="0" smtClean="0"/>
              <a:t> – brightly colored, cut tissue paper.  Yellow and orange marigolds and colorfully decorated skulls and skeletons are also commonly-used decorations.</a:t>
            </a:r>
          </a:p>
          <a:p>
            <a:pPr>
              <a:buFont typeface="Arial" pitchFamily="34" charset="0"/>
              <a:buChar char="•"/>
            </a:pPr>
            <a:endParaRPr lang="en-US" dirty="0"/>
          </a:p>
        </p:txBody>
      </p:sp>
      <p:pic>
        <p:nvPicPr>
          <p:cNvPr id="6" name="Picture 5" descr="Gravesite 1.jpg"/>
          <p:cNvPicPr>
            <a:picLocks noChangeAspect="1"/>
          </p:cNvPicPr>
          <p:nvPr/>
        </p:nvPicPr>
        <p:blipFill>
          <a:blip r:embed="rId3" cstate="print"/>
          <a:stretch>
            <a:fillRect/>
          </a:stretch>
        </p:blipFill>
        <p:spPr>
          <a:xfrm>
            <a:off x="2895600" y="2362200"/>
            <a:ext cx="2146476" cy="1905000"/>
          </a:xfrm>
          <a:prstGeom prst="rect">
            <a:avLst/>
          </a:prstGeom>
          <a:ln>
            <a:solidFill>
              <a:srgbClr val="FF0000"/>
            </a:solidFill>
          </a:ln>
        </p:spPr>
      </p:pic>
      <p:pic>
        <p:nvPicPr>
          <p:cNvPr id="7" name="Picture 6" descr="sugarskulss.jpg"/>
          <p:cNvPicPr>
            <a:picLocks noChangeAspect="1"/>
          </p:cNvPicPr>
          <p:nvPr/>
        </p:nvPicPr>
        <p:blipFill>
          <a:blip r:embed="rId4" cstate="print"/>
          <a:stretch>
            <a:fillRect/>
          </a:stretch>
        </p:blipFill>
        <p:spPr>
          <a:xfrm>
            <a:off x="257746" y="2362200"/>
            <a:ext cx="2484782" cy="1905000"/>
          </a:xfrm>
          <a:prstGeom prst="rect">
            <a:avLst/>
          </a:prstGeom>
          <a:ln>
            <a:solidFill>
              <a:srgbClr val="FF0000"/>
            </a:solidFill>
          </a:ln>
        </p:spPr>
      </p:pic>
      <p:pic>
        <p:nvPicPr>
          <p:cNvPr id="8" name="Picture 7" descr="Altar 3.jpg"/>
          <p:cNvPicPr>
            <a:picLocks noChangeAspect="1"/>
          </p:cNvPicPr>
          <p:nvPr/>
        </p:nvPicPr>
        <p:blipFill>
          <a:blip r:embed="rId5" cstate="print"/>
          <a:stretch>
            <a:fillRect/>
          </a:stretch>
        </p:blipFill>
        <p:spPr>
          <a:xfrm>
            <a:off x="1676399" y="4419600"/>
            <a:ext cx="2465122" cy="2211698"/>
          </a:xfrm>
          <a:prstGeom prst="rect">
            <a:avLst/>
          </a:prstGeom>
          <a:ln>
            <a:solidFill>
              <a:srgbClr val="FF0000"/>
            </a:solidFill>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out)">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1000" fill="hold"/>
                                        <p:tgtEl>
                                          <p:spTgt spid="5"/>
                                        </p:tgtEl>
                                        <p:attrNameLst>
                                          <p:attrName>ppt_w</p:attrName>
                                        </p:attrNameLst>
                                      </p:cBhvr>
                                      <p:tavLst>
                                        <p:tav tm="0">
                                          <p:val>
                                            <p:fltVal val="0"/>
                                          </p:val>
                                        </p:tav>
                                        <p:tav tm="100000">
                                          <p:val>
                                            <p:strVal val="#ppt_w"/>
                                          </p:val>
                                        </p:tav>
                                      </p:tavLst>
                                    </p:anim>
                                    <p:anim calcmode="lin" valueType="num">
                                      <p:cBhvr>
                                        <p:cTn id="18" dur="1000" fill="hold"/>
                                        <p:tgtEl>
                                          <p:spTgt spid="5"/>
                                        </p:tgtEl>
                                        <p:attrNameLst>
                                          <p:attrName>ppt_h</p:attrName>
                                        </p:attrNameLst>
                                      </p:cBhvr>
                                      <p:tavLst>
                                        <p:tav tm="0">
                                          <p:val>
                                            <p:fltVal val="0"/>
                                          </p:val>
                                        </p:tav>
                                        <p:tav tm="100000">
                                          <p:val>
                                            <p:strVal val="#ppt_h"/>
                                          </p:val>
                                        </p:tav>
                                      </p:tavLst>
                                    </p:anim>
                                    <p:anim calcmode="lin" valueType="num">
                                      <p:cBhvr>
                                        <p:cTn id="1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5"/>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1000" fill="hold"/>
                                        <p:tgtEl>
                                          <p:spTgt spid="6"/>
                                        </p:tgtEl>
                                        <p:attrNameLst>
                                          <p:attrName>ppt_w</p:attrName>
                                        </p:attrNameLst>
                                      </p:cBhvr>
                                      <p:tavLst>
                                        <p:tav tm="0">
                                          <p:val>
                                            <p:fltVal val="0"/>
                                          </p:val>
                                        </p:tav>
                                        <p:tav tm="100000">
                                          <p:val>
                                            <p:strVal val="#ppt_w"/>
                                          </p:val>
                                        </p:tav>
                                      </p:tavLst>
                                    </p:anim>
                                    <p:anim calcmode="lin" valueType="num">
                                      <p:cBhvr>
                                        <p:cTn id="30" dur="1000" fill="hold"/>
                                        <p:tgtEl>
                                          <p:spTgt spid="6"/>
                                        </p:tgtEl>
                                        <p:attrNameLst>
                                          <p:attrName>ppt_h</p:attrName>
                                        </p:attrNameLst>
                                      </p:cBhvr>
                                      <p:tavLst>
                                        <p:tav tm="0">
                                          <p:val>
                                            <p:fltVal val="0"/>
                                          </p:val>
                                        </p:tav>
                                        <p:tav tm="100000">
                                          <p:val>
                                            <p:strVal val="#ppt_h"/>
                                          </p:val>
                                        </p:tav>
                                      </p:tavLst>
                                    </p:anim>
                                    <p:anim calcmode="lin" valueType="num">
                                      <p:cBhvr>
                                        <p:cTn id="31"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6"/>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1000" fill="hold"/>
                                        <p:tgtEl>
                                          <p:spTgt spid="8"/>
                                        </p:tgtEl>
                                        <p:attrNameLst>
                                          <p:attrName>ppt_w</p:attrName>
                                        </p:attrNameLst>
                                      </p:cBhvr>
                                      <p:tavLst>
                                        <p:tav tm="0">
                                          <p:val>
                                            <p:fltVal val="0"/>
                                          </p:val>
                                        </p:tav>
                                        <p:tav tm="100000">
                                          <p:val>
                                            <p:strVal val="#ppt_w"/>
                                          </p:val>
                                        </p:tav>
                                      </p:tavLst>
                                    </p:anim>
                                    <p:anim calcmode="lin" valueType="num">
                                      <p:cBhvr>
                                        <p:cTn id="36" dur="1000" fill="hold"/>
                                        <p:tgtEl>
                                          <p:spTgt spid="8"/>
                                        </p:tgtEl>
                                        <p:attrNameLst>
                                          <p:attrName>ppt_h</p:attrName>
                                        </p:attrNameLst>
                                      </p:cBhvr>
                                      <p:tavLst>
                                        <p:tav tm="0">
                                          <p:val>
                                            <p:fltVal val="0"/>
                                          </p:val>
                                        </p:tav>
                                        <p:tav tm="100000">
                                          <p:val>
                                            <p:strVal val="#ppt_h"/>
                                          </p:val>
                                        </p:tav>
                                      </p:tavLst>
                                    </p:anim>
                                    <p:anim calcmode="lin" valueType="num">
                                      <p:cBhvr>
                                        <p:cTn id="37"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dirty="0" smtClean="0">
                <a:latin typeface="+mn-lt"/>
              </a:rPr>
              <a:t>A cemetery decorated with </a:t>
            </a:r>
            <a:r>
              <a:rPr lang="en-US" dirty="0" err="1" smtClean="0">
                <a:latin typeface="+mn-lt"/>
              </a:rPr>
              <a:t>papel</a:t>
            </a:r>
            <a:r>
              <a:rPr lang="en-US" dirty="0" smtClean="0">
                <a:latin typeface="+mn-lt"/>
              </a:rPr>
              <a:t> </a:t>
            </a:r>
            <a:r>
              <a:rPr lang="en-US" dirty="0" err="1" smtClean="0">
                <a:latin typeface="+mn-lt"/>
              </a:rPr>
              <a:t>picado</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1102164" y="260723"/>
            <a:ext cx="7051236" cy="4692277"/>
          </a:xfrm>
        </p:spPr>
      </p:pic>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dirty="0" smtClean="0">
                <a:latin typeface="+mn-lt"/>
              </a:rPr>
              <a:t>La </a:t>
            </a:r>
            <a:r>
              <a:rPr lang="en-US" dirty="0" err="1" smtClean="0">
                <a:latin typeface="+mn-lt"/>
              </a:rPr>
              <a:t>Catrina</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1495566" y="260723"/>
            <a:ext cx="6264431" cy="4692277"/>
          </a:xfrm>
        </p:spPr>
      </p:pic>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a:bodyPr>
          <a:lstStyle/>
          <a:p>
            <a:r>
              <a:rPr lang="en-US" dirty="0" smtClean="0">
                <a:latin typeface="+mn-lt"/>
              </a:rPr>
              <a:t>Calacas, homemade skeletons used for decoration</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238196" y="260723"/>
            <a:ext cx="4779171" cy="4692277"/>
          </a:xfrm>
        </p:spPr>
      </p:pic>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rmAutofit fontScale="90000"/>
          </a:bodyPr>
          <a:lstStyle/>
          <a:p>
            <a:r>
              <a:rPr lang="en-US" dirty="0" smtClean="0">
                <a:latin typeface="+mn-lt"/>
              </a:rPr>
              <a:t>Yellow and Orange marigolds are used to decorate tombs and altars.</a:t>
            </a:r>
            <a:endParaRPr lang="en-US" dirty="0">
              <a:latin typeface="+mn-lt"/>
            </a:endParaRPr>
          </a:p>
        </p:txBody>
      </p:sp>
      <p:pic>
        <p:nvPicPr>
          <p:cNvPr id="4" name="Content Placeholder 3" descr="decorations.jpg"/>
          <p:cNvPicPr>
            <a:picLocks noGrp="1" noChangeAspect="1"/>
          </p:cNvPicPr>
          <p:nvPr>
            <p:ph idx="1"/>
          </p:nvPr>
        </p:nvPicPr>
        <p:blipFill>
          <a:blip r:embed="rId2" cstate="print"/>
          <a:stretch>
            <a:fillRect/>
          </a:stretch>
        </p:blipFill>
        <p:spPr>
          <a:xfrm>
            <a:off x="2012815" y="260723"/>
            <a:ext cx="5229933" cy="4692277"/>
          </a:xfrm>
        </p:spPr>
      </p:pic>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Cemetery Visits</a:t>
            </a:r>
            <a:endParaRPr lang="en-US" sz="3600" dirty="0"/>
          </a:p>
        </p:txBody>
      </p:sp>
      <p:pic>
        <p:nvPicPr>
          <p:cNvPr id="5" name="Content Placeholder 4" descr="decorations.jpg"/>
          <p:cNvPicPr>
            <a:picLocks noGrp="1" noChangeAspect="1"/>
          </p:cNvPicPr>
          <p:nvPr>
            <p:ph idx="1"/>
          </p:nvPr>
        </p:nvPicPr>
        <p:blipFill>
          <a:blip r:embed="rId2" cstate="print"/>
          <a:stretch>
            <a:fillRect/>
          </a:stretch>
        </p:blipFill>
        <p:spPr>
          <a:xfrm>
            <a:off x="5826707" y="381000"/>
            <a:ext cx="1267690" cy="1905000"/>
          </a:xfrm>
          <a:ln>
            <a:solidFill>
              <a:srgbClr val="FF0000"/>
            </a:solidFill>
          </a:ln>
        </p:spPr>
      </p:pic>
      <p:sp>
        <p:nvSpPr>
          <p:cNvPr id="4" name="Text Placeholder 3"/>
          <p:cNvSpPr>
            <a:spLocks noGrp="1"/>
          </p:cNvSpPr>
          <p:nvPr>
            <p:ph type="body" sz="half" idx="2"/>
          </p:nvPr>
        </p:nvSpPr>
        <p:spPr/>
        <p:txBody>
          <a:bodyPr>
            <a:normAutofit/>
          </a:bodyPr>
          <a:lstStyle/>
          <a:p>
            <a:r>
              <a:rPr lang="en-US" sz="2400" dirty="0" smtClean="0"/>
              <a:t>In rural Mexico, people visit the cemetery where their loved ones are buried. They decorate gravesites with marigold flowers and candles. They bring toys for dead children and food and drinks to adults. They sit on picnic blankets next to gravesites and eat the favorite food of their loved ones.</a:t>
            </a:r>
            <a:endParaRPr lang="en-US" sz="2400" dirty="0"/>
          </a:p>
        </p:txBody>
      </p:sp>
      <p:pic>
        <p:nvPicPr>
          <p:cNvPr id="6" name="Picture 5" descr="Gravesite 1.jpg"/>
          <p:cNvPicPr>
            <a:picLocks noChangeAspect="1"/>
          </p:cNvPicPr>
          <p:nvPr/>
        </p:nvPicPr>
        <p:blipFill>
          <a:blip r:embed="rId3" cstate="print"/>
          <a:stretch>
            <a:fillRect/>
          </a:stretch>
        </p:blipFill>
        <p:spPr>
          <a:xfrm>
            <a:off x="6629400" y="2438400"/>
            <a:ext cx="2352675" cy="1905000"/>
          </a:xfrm>
          <a:prstGeom prst="rect">
            <a:avLst/>
          </a:prstGeom>
        </p:spPr>
      </p:pic>
      <p:pic>
        <p:nvPicPr>
          <p:cNvPr id="7" name="Picture 6" descr="sugarskulss.jpg"/>
          <p:cNvPicPr>
            <a:picLocks noChangeAspect="1"/>
          </p:cNvPicPr>
          <p:nvPr/>
        </p:nvPicPr>
        <p:blipFill>
          <a:blip r:embed="rId4" cstate="print"/>
          <a:stretch>
            <a:fillRect/>
          </a:stretch>
        </p:blipFill>
        <p:spPr>
          <a:xfrm>
            <a:off x="3991547" y="2438400"/>
            <a:ext cx="2484782" cy="1905000"/>
          </a:xfrm>
          <a:prstGeom prst="rect">
            <a:avLst/>
          </a:prstGeom>
          <a:ln>
            <a:solidFill>
              <a:srgbClr val="FF0000"/>
            </a:solidFill>
          </a:ln>
        </p:spPr>
      </p:pic>
      <p:pic>
        <p:nvPicPr>
          <p:cNvPr id="8" name="Picture 7" descr="Altar 3.jpg"/>
          <p:cNvPicPr>
            <a:picLocks noChangeAspect="1"/>
          </p:cNvPicPr>
          <p:nvPr/>
        </p:nvPicPr>
        <p:blipFill>
          <a:blip r:embed="rId5" cstate="print"/>
          <a:stretch>
            <a:fillRect/>
          </a:stretch>
        </p:blipFill>
        <p:spPr>
          <a:xfrm>
            <a:off x="5181600" y="4499107"/>
            <a:ext cx="2743200" cy="1818860"/>
          </a:xfrm>
          <a:prstGeom prst="rect">
            <a:avLst/>
          </a:prstGeom>
          <a:ln>
            <a:solidFill>
              <a:srgbClr val="FF0000"/>
            </a:solidFill>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ox(out)">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grpId="1"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9" dur="1000" fill="hold"/>
                                        <p:tgtEl>
                                          <p:spTgt spid="4">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4">
                                            <p:txEl>
                                              <p:pRg st="0" end="0"/>
                                            </p:txEl>
                                          </p:spTgt>
                                        </p:tgtEl>
                                        <p:attrNameLst>
                                          <p:attrName>ppt_y</p:attrName>
                                        </p:attrNameLst>
                                      </p:cBhvr>
                                      <p:tavLst>
                                        <p:tav tm="0" fmla="#ppt_y+(sin(-2*pi*(1-$))*-#ppt_x+cos(-2*pi*(1-$))*(1-#ppt_y))*(1-$)">
                                          <p:val>
                                            <p:fltVal val="0"/>
                                          </p:val>
                                        </p:tav>
                                        <p:tav tm="100000">
                                          <p:val>
                                            <p:fltVal val="1"/>
                                          </p:val>
                                        </p:tav>
                                      </p:tavLst>
                                    </p:anim>
                                  </p:childTnLst>
                                </p:cTn>
                              </p:par>
                              <p:par>
                                <p:cTn id="21" presetID="15"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5"/>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p:cTn id="29" dur="1000" fill="hold"/>
                                        <p:tgtEl>
                                          <p:spTgt spid="7"/>
                                        </p:tgtEl>
                                        <p:attrNameLst>
                                          <p:attrName>ppt_w</p:attrName>
                                        </p:attrNameLst>
                                      </p:cBhvr>
                                      <p:tavLst>
                                        <p:tav tm="0">
                                          <p:val>
                                            <p:fltVal val="0"/>
                                          </p:val>
                                        </p:tav>
                                        <p:tav tm="100000">
                                          <p:val>
                                            <p:strVal val="#ppt_w"/>
                                          </p:val>
                                        </p:tav>
                                      </p:tavLst>
                                    </p:anim>
                                    <p:anim calcmode="lin" valueType="num">
                                      <p:cBhvr>
                                        <p:cTn id="30" dur="1000" fill="hold"/>
                                        <p:tgtEl>
                                          <p:spTgt spid="7"/>
                                        </p:tgtEl>
                                        <p:attrNameLst>
                                          <p:attrName>ppt_h</p:attrName>
                                        </p:attrNameLst>
                                      </p:cBhvr>
                                      <p:tavLst>
                                        <p:tav tm="0">
                                          <p:val>
                                            <p:fltVal val="0"/>
                                          </p:val>
                                        </p:tav>
                                        <p:tav tm="100000">
                                          <p:val>
                                            <p:strVal val="#ppt_h"/>
                                          </p:val>
                                        </p:tav>
                                      </p:tavLst>
                                    </p:anim>
                                    <p:anim calcmode="lin" valueType="num">
                                      <p:cBhvr>
                                        <p:cTn id="31"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7"/>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nodeType="with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p:cTn id="35" dur="1000" fill="hold"/>
                                        <p:tgtEl>
                                          <p:spTgt spid="6"/>
                                        </p:tgtEl>
                                        <p:attrNameLst>
                                          <p:attrName>ppt_w</p:attrName>
                                        </p:attrNameLst>
                                      </p:cBhvr>
                                      <p:tavLst>
                                        <p:tav tm="0">
                                          <p:val>
                                            <p:fltVal val="0"/>
                                          </p:val>
                                        </p:tav>
                                        <p:tav tm="100000">
                                          <p:val>
                                            <p:strVal val="#ppt_w"/>
                                          </p:val>
                                        </p:tav>
                                      </p:tavLst>
                                    </p:anim>
                                    <p:anim calcmode="lin" valueType="num">
                                      <p:cBhvr>
                                        <p:cTn id="36" dur="1000" fill="hold"/>
                                        <p:tgtEl>
                                          <p:spTgt spid="6"/>
                                        </p:tgtEl>
                                        <p:attrNameLst>
                                          <p:attrName>ppt_h</p:attrName>
                                        </p:attrNameLst>
                                      </p:cBhvr>
                                      <p:tavLst>
                                        <p:tav tm="0">
                                          <p:val>
                                            <p:fltVal val="0"/>
                                          </p:val>
                                        </p:tav>
                                        <p:tav tm="100000">
                                          <p:val>
                                            <p:strVal val="#ppt_h"/>
                                          </p:val>
                                        </p:tav>
                                      </p:tavLst>
                                    </p:anim>
                                    <p:anim calcmode="lin" valueType="num">
                                      <p:cBhvr>
                                        <p:cTn id="3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6"/>
                                        </p:tgtEl>
                                        <p:attrNameLst>
                                          <p:attrName>ppt_y</p:attrName>
                                        </p:attrNameLst>
                                      </p:cBhvr>
                                      <p:tavLst>
                                        <p:tav tm="0" fmla="#ppt_y+(sin(-2*pi*(1-$))*-#ppt_x+cos(-2*pi*(1-$))*(1-#ppt_y))*(1-$)">
                                          <p:val>
                                            <p:fltVal val="0"/>
                                          </p:val>
                                        </p:tav>
                                        <p:tav tm="100000">
                                          <p:val>
                                            <p:fltVal val="1"/>
                                          </p:val>
                                        </p:tav>
                                      </p:tavLst>
                                    </p:anim>
                                  </p:childTnLst>
                                </p:cTn>
                              </p:par>
                              <p:par>
                                <p:cTn id="39" presetID="15" presetClass="entr" presetSubtype="0"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1000" fill="hold"/>
                                        <p:tgtEl>
                                          <p:spTgt spid="8"/>
                                        </p:tgtEl>
                                        <p:attrNameLst>
                                          <p:attrName>ppt_w</p:attrName>
                                        </p:attrNameLst>
                                      </p:cBhvr>
                                      <p:tavLst>
                                        <p:tav tm="0">
                                          <p:val>
                                            <p:fltVal val="0"/>
                                          </p:val>
                                        </p:tav>
                                        <p:tav tm="100000">
                                          <p:val>
                                            <p:strVal val="#ppt_w"/>
                                          </p:val>
                                        </p:tav>
                                      </p:tavLst>
                                    </p:anim>
                                    <p:anim calcmode="lin" valueType="num">
                                      <p:cBhvr>
                                        <p:cTn id="42" dur="1000" fill="hold"/>
                                        <p:tgtEl>
                                          <p:spTgt spid="8"/>
                                        </p:tgtEl>
                                        <p:attrNameLst>
                                          <p:attrName>ppt_h</p:attrName>
                                        </p:attrNameLst>
                                      </p:cBhvr>
                                      <p:tavLst>
                                        <p:tav tm="0">
                                          <p:val>
                                            <p:fltVal val="0"/>
                                          </p:val>
                                        </p:tav>
                                        <p:tav tm="100000">
                                          <p:val>
                                            <p:strVal val="#ppt_h"/>
                                          </p:val>
                                        </p:tav>
                                      </p:tavLst>
                                    </p:anim>
                                    <p:anim calcmode="lin" valueType="num">
                                      <p:cBhvr>
                                        <p:cTn id="43"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44"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P spid="4" grpI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Jokerman"/>
        <a:ea typeface=""/>
        <a:cs typeface=""/>
      </a:majorFont>
      <a:minorFont>
        <a:latin typeface="Chille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293</TotalTime>
  <Words>587</Words>
  <Application>Microsoft Office PowerPoint</Application>
  <PresentationFormat>On-screen Show (4:3)</PresentationFormat>
  <Paragraphs>36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EL DIA DE LOS MUERTOS</vt:lpstr>
      <vt:lpstr>BACKGROUND</vt:lpstr>
      <vt:lpstr>The Celebration</vt:lpstr>
      <vt:lpstr>Decorations</vt:lpstr>
      <vt:lpstr>A cemetery decorated with papel picado</vt:lpstr>
      <vt:lpstr>La Catrina</vt:lpstr>
      <vt:lpstr>Calacas, homemade skeletons used for decoration</vt:lpstr>
      <vt:lpstr>Yellow and Orange marigolds are used to decorate tombs and altars.</vt:lpstr>
      <vt:lpstr>Cemetery Visits</vt:lpstr>
      <vt:lpstr>Yellow and Orange marigolds are used to decorate tombs and altars.</vt:lpstr>
      <vt:lpstr>Families decorate tombs with orange and yellow marigolds and bring gifts for the deceased.</vt:lpstr>
      <vt:lpstr>Family members decorate tombs with orange and yellow marigolds and bring food and drinks for the deceased..</vt:lpstr>
      <vt:lpstr>Candles burn overnight at a cemetery decorated for el Día de los Muertos.</vt:lpstr>
      <vt:lpstr>Special Foods</vt:lpstr>
      <vt:lpstr>Sugar skulls are made and sold for decorating altars and for kids to eat </vt:lpstr>
      <vt:lpstr>Pan de muertos is made and sold for decorating altars and eating during the holiday.</vt:lpstr>
      <vt:lpstr>Many families make tamales to include in the offering for the deceased and to eat as a family.</vt:lpstr>
      <vt:lpstr>Mole is another popular food that is prepared in honor of the deceased.</vt:lpstr>
      <vt:lpstr>Offerings</vt:lpstr>
      <vt:lpstr>Altars are brightly decorated with papel picado, religious symbols, and images of deceased loved ones.</vt:lpstr>
      <vt:lpstr>Candles burn on decorated altars to light the way for the spirits of the deceased.</vt:lpstr>
      <vt:lpstr>Food and water are part of the ofrenda left for the spirits of the deceased.</vt:lpstr>
      <vt:lpstr>Altars may include multiple levels of images, food, drinks, flowers, candles, and other decorations.</vt:lpstr>
    </vt:vector>
  </TitlesOfParts>
  <Company>IPS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 DIA DE LOS MUERTOS</dc:title>
  <dc:creator>Mrs. Orellana</dc:creator>
  <cp:lastModifiedBy>FCPS</cp:lastModifiedBy>
  <cp:revision>3</cp:revision>
  <dcterms:created xsi:type="dcterms:W3CDTF">2012-10-26T14:02:31Z</dcterms:created>
  <dcterms:modified xsi:type="dcterms:W3CDTF">2014-10-02T12:14:36Z</dcterms:modified>
</cp:coreProperties>
</file>