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Dancing Script" panose="020B0604020202020204" charset="0"/>
      <p:regular r:id="rId12"/>
      <p:bold r:id="rId13"/>
    </p:embeddedFont>
    <p:embeddedFont>
      <p:font typeface="Kaushan Script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Indie Flower" panose="020B0604020202020204" charset="0"/>
      <p:regular r:id="rId19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321062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youtube.com/v/K0L0SZ4TB58" TargetMode="External"/><Relationship Id="rId5" Type="http://schemas.openxmlformats.org/officeDocument/2006/relationships/image" Target="../media/image2.jpg"/><Relationship Id="rId4" Type="http://schemas.openxmlformats.org/officeDocument/2006/relationships/hyperlink" Target="http://youtube.com/v/OEnQq-Vi0eQ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/>
          <p:cNvPicPr preferRelativeResize="0"/>
          <p:nvPr/>
        </p:nvPicPr>
        <p:blipFill>
          <a:blip r:embed="rId3">
            <a:alphaModFix amt="58000"/>
          </a:blip>
          <a:stretch>
            <a:fillRect/>
          </a:stretch>
        </p:blipFill>
        <p:spPr>
          <a:xfrm>
            <a:off x="0" y="0"/>
            <a:ext cx="9079725" cy="505547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685800" y="665317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7200">
                <a:latin typeface="Dancing Script"/>
                <a:ea typeface="Dancing Script"/>
                <a:cs typeface="Dancing Script"/>
                <a:sym typeface="Dancing Script"/>
              </a:rPr>
              <a:t>Illuminations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685800" y="2135365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A lesson in the art of Illuminated letters</a:t>
            </a:r>
          </a:p>
        </p:txBody>
      </p:sp>
      <p:sp>
        <p:nvSpPr>
          <p:cNvPr id="33" name="Shape 33"/>
          <p:cNvSpPr txBox="1"/>
          <p:nvPr/>
        </p:nvSpPr>
        <p:spPr>
          <a:xfrm>
            <a:off x="3370325" y="3395475"/>
            <a:ext cx="3005699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by Sheri Rinehuls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/>
          <p:cNvPicPr preferRelativeResize="0"/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32137" y="44012"/>
            <a:ext cx="9079725" cy="50554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720125" y="276675"/>
            <a:ext cx="7639499" cy="729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Dancing Script"/>
                <a:ea typeface="Dancing Script"/>
                <a:cs typeface="Dancing Script"/>
                <a:sym typeface="Dancing Script"/>
              </a:rPr>
              <a:t>Essential Questions?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817150" y="1005971"/>
            <a:ext cx="7772400" cy="3772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Questions to think about while working on this assignment:</a:t>
            </a:r>
          </a:p>
          <a:p>
            <a:pPr marL="342900" lvl="0" indent="-307340" algn="l" rtl="0">
              <a:spcBef>
                <a:spcPts val="592"/>
              </a:spcBef>
              <a:buClr>
                <a:schemeClr val="dk1"/>
              </a:buClr>
              <a:buSzPct val="100000"/>
              <a:buFont typeface="Indie Flower"/>
              <a:buChar char="-"/>
            </a:pPr>
            <a:r>
              <a:rPr lang="en" sz="24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What do Illuminated Manuscripts tell us about human beings and the idea of communication?</a:t>
            </a:r>
          </a:p>
          <a:p>
            <a:pPr marL="342900" lvl="0" indent="-307340" algn="l" rtl="0">
              <a:spcBef>
                <a:spcPts val="592"/>
              </a:spcBef>
              <a:buClr>
                <a:schemeClr val="dk1"/>
              </a:buClr>
              <a:buSzPct val="100000"/>
              <a:buFont typeface="Indie Flower"/>
              <a:buChar char="-"/>
            </a:pPr>
            <a:r>
              <a:rPr lang="en" sz="24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How can imagery enhance the communicative value of a text?</a:t>
            </a:r>
          </a:p>
          <a:p>
            <a:pPr marL="342900" lvl="0" indent="-307340" algn="l" rtl="0">
              <a:spcBef>
                <a:spcPts val="592"/>
              </a:spcBef>
              <a:buClr>
                <a:schemeClr val="dk1"/>
              </a:buClr>
              <a:buSzPct val="100000"/>
              <a:buFont typeface="Indie Flower"/>
              <a:buChar char="-"/>
            </a:pPr>
            <a:r>
              <a:rPr lang="en" sz="24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What should we take into consideration when designing imagery for a text?</a:t>
            </a:r>
          </a:p>
          <a:p>
            <a:pPr marL="342900" lvl="0" indent="-307340" algn="l" rtl="0">
              <a:spcBef>
                <a:spcPts val="592"/>
              </a:spcBef>
              <a:buClr>
                <a:schemeClr val="dk1"/>
              </a:buClr>
              <a:buSzPct val="100000"/>
              <a:buFont typeface="Indie Flower"/>
              <a:buChar char="-"/>
            </a:pPr>
            <a:r>
              <a:rPr lang="en" sz="24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How are Illuminated Manuscripts , picture books, comic books, web pages, magazines, etc. related?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Shape 45"/>
          <p:cNvPicPr preferRelativeResize="0"/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32137" y="44012"/>
            <a:ext cx="9079725" cy="505547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Shape 46">
            <a:hlinkClick r:id="rId4"/>
          </p:cNvPr>
          <p:cNvSpPr/>
          <p:nvPr/>
        </p:nvSpPr>
        <p:spPr>
          <a:xfrm>
            <a:off x="4883625" y="1370750"/>
            <a:ext cx="3423399" cy="2567541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7" name="Shape 47">
            <a:hlinkClick r:id="rId6"/>
          </p:cNvPr>
          <p:cNvSpPr/>
          <p:nvPr/>
        </p:nvSpPr>
        <p:spPr>
          <a:xfrm>
            <a:off x="902675" y="1370750"/>
            <a:ext cx="3423399" cy="2567525"/>
          </a:xfrm>
          <a:prstGeom prst="rect">
            <a:avLst/>
          </a:prstGeom>
          <a:blipFill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32137" y="44012"/>
            <a:ext cx="9079725" cy="505547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 txBox="1">
            <a:spLocks noGrp="1"/>
          </p:cNvSpPr>
          <p:nvPr>
            <p:ph type="ctrTitle"/>
          </p:nvPr>
        </p:nvSpPr>
        <p:spPr>
          <a:xfrm>
            <a:off x="720125" y="276675"/>
            <a:ext cx="7639499" cy="729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4400">
                <a:latin typeface="Dancing Script"/>
                <a:ea typeface="Dancing Script"/>
                <a:cs typeface="Dancing Script"/>
                <a:sym typeface="Dancing Script"/>
              </a:rPr>
              <a:t>Project Requirements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817150" y="1005971"/>
            <a:ext cx="7772400" cy="3772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254000" algn="l" rtl="0">
              <a:spcBef>
                <a:spcPts val="0"/>
              </a:spcBef>
              <a:buClr>
                <a:schemeClr val="dk1"/>
              </a:buClr>
              <a:buSzPct val="100000"/>
              <a:buFont typeface="Indie Flower"/>
              <a:buChar char="-"/>
            </a:pPr>
            <a:r>
              <a:rPr lang="en" sz="18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Detailed Border/Ruled Lines</a:t>
            </a:r>
          </a:p>
          <a:p>
            <a:pPr marL="342900" lvl="0" indent="-254000" algn="l" rtl="0">
              <a:spcBef>
                <a:spcPts val="0"/>
              </a:spcBef>
              <a:buClr>
                <a:schemeClr val="dk1"/>
              </a:buClr>
              <a:buSzPct val="100000"/>
              <a:buFont typeface="Indie Flower"/>
              <a:buChar char="-"/>
            </a:pPr>
            <a:r>
              <a:rPr lang="en" sz="18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Decorated Lettering style</a:t>
            </a:r>
          </a:p>
          <a:p>
            <a:pPr marL="342900" lvl="0" indent="-254000" algn="l" rtl="0">
              <a:spcBef>
                <a:spcPts val="0"/>
              </a:spcBef>
              <a:buClr>
                <a:schemeClr val="dk1"/>
              </a:buClr>
              <a:buSzPct val="100000"/>
              <a:buFont typeface="Indie Flower"/>
              <a:buChar char="-"/>
            </a:pPr>
            <a:r>
              <a:rPr lang="en" sz="18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Recognizable Letter</a:t>
            </a:r>
          </a:p>
          <a:p>
            <a:pPr marL="342900" lvl="0" indent="-254000" algn="l" rtl="0">
              <a:spcBef>
                <a:spcPts val="0"/>
              </a:spcBef>
              <a:buClr>
                <a:schemeClr val="dk1"/>
              </a:buClr>
              <a:buSzPct val="100000"/>
              <a:buFont typeface="Indie Flower"/>
              <a:buChar char="-"/>
            </a:pPr>
            <a:r>
              <a:rPr lang="en" sz="18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Centered Letter</a:t>
            </a:r>
          </a:p>
          <a:p>
            <a:pPr marL="342900" lvl="0" indent="-254000" algn="l" rtl="0">
              <a:spcBef>
                <a:spcPts val="0"/>
              </a:spcBef>
              <a:buClr>
                <a:schemeClr val="dk1"/>
              </a:buClr>
              <a:buSzPct val="100000"/>
              <a:buFont typeface="Indie Flower"/>
              <a:buChar char="-"/>
            </a:pPr>
            <a:r>
              <a:rPr lang="en" sz="18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First letter of first or last name</a:t>
            </a:r>
          </a:p>
          <a:p>
            <a:pPr marL="342900" lvl="0" indent="-254000" algn="l" rtl="0">
              <a:spcBef>
                <a:spcPts val="0"/>
              </a:spcBef>
              <a:buClr>
                <a:schemeClr val="dk1"/>
              </a:buClr>
              <a:buSzPct val="100000"/>
              <a:buFont typeface="Indie Flower"/>
              <a:buChar char="-"/>
            </a:pPr>
            <a:r>
              <a:rPr lang="en" sz="18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 Illusion of Depth - Dimension </a:t>
            </a:r>
          </a:p>
          <a:p>
            <a:pPr marL="45720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Indie Flower"/>
              <a:buChar char="-"/>
            </a:pPr>
            <a:r>
              <a:rPr lang="en" sz="18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A Detailed object/symbolism/etc.</a:t>
            </a:r>
          </a:p>
          <a:p>
            <a:pPr marL="45720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Indie Flower"/>
              <a:buChar char="-"/>
            </a:pPr>
            <a:r>
              <a:rPr lang="en" sz="18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Space must be filled</a:t>
            </a:r>
          </a:p>
          <a:p>
            <a:pPr marL="45720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Indie Flower"/>
              <a:buChar char="-"/>
            </a:pPr>
            <a:r>
              <a:rPr lang="en" sz="18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Must be traced with sharpie</a:t>
            </a:r>
          </a:p>
          <a:p>
            <a:pPr marL="45720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Indie Flower"/>
              <a:buChar char="-"/>
            </a:pPr>
            <a:r>
              <a:rPr lang="en" sz="18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No pencil lines showing</a:t>
            </a:r>
          </a:p>
          <a:p>
            <a:pPr marL="342900" lvl="0" indent="-254000" algn="l" rtl="0">
              <a:spcBef>
                <a:spcPts val="640"/>
              </a:spcBef>
              <a:buClr>
                <a:schemeClr val="dk1"/>
              </a:buClr>
              <a:buSzPct val="100000"/>
              <a:buFont typeface="Indie Flower"/>
              <a:buChar char="-"/>
            </a:pPr>
            <a:r>
              <a:rPr lang="en" sz="18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Gold highlights 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6368" y="1005975"/>
            <a:ext cx="3235350" cy="314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32137" y="44012"/>
            <a:ext cx="9079725" cy="50554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720125" y="276675"/>
            <a:ext cx="7639499" cy="729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Dancing Script"/>
                <a:ea typeface="Dancing Script"/>
                <a:cs typeface="Dancing Script"/>
                <a:sym typeface="Dancing Script"/>
              </a:rPr>
              <a:t>Think outside the box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653675" y="276675"/>
            <a:ext cx="7772400" cy="340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93700" algn="l" rtl="0">
              <a:lnSpc>
                <a:spcPct val="90000"/>
              </a:lnSpc>
              <a:spcBef>
                <a:spcPts val="320"/>
              </a:spcBef>
              <a:buClr>
                <a:schemeClr val="dk1"/>
              </a:buClr>
              <a:buSzPct val="100000"/>
              <a:buFont typeface="Indie Flower"/>
              <a:buChar char="•"/>
            </a:pPr>
            <a:r>
              <a:rPr lang="en" sz="24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Does the letter have to be straight on compositionally?</a:t>
            </a:r>
          </a:p>
          <a:p>
            <a:pPr marL="342900" lvl="0" indent="-393700" algn="l" rtl="0">
              <a:lnSpc>
                <a:spcPct val="90000"/>
              </a:lnSpc>
              <a:spcBef>
                <a:spcPts val="320"/>
              </a:spcBef>
              <a:buClr>
                <a:schemeClr val="dk1"/>
              </a:buClr>
              <a:buSzPct val="100000"/>
              <a:buFont typeface="Indie Flower"/>
              <a:buChar char="•"/>
            </a:pPr>
            <a:r>
              <a:rPr lang="en" sz="24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Does the border have to contain the letter/background?\</a:t>
            </a:r>
          </a:p>
          <a:p>
            <a:pPr marL="342900" lvl="0" indent="-393700" algn="l" rtl="0">
              <a:lnSpc>
                <a:spcPct val="90000"/>
              </a:lnSpc>
              <a:spcBef>
                <a:spcPts val="320"/>
              </a:spcBef>
              <a:buClr>
                <a:schemeClr val="dk1"/>
              </a:buClr>
              <a:buSzPct val="100000"/>
              <a:buFont typeface="Indie Flower"/>
              <a:buChar char="•"/>
            </a:pPr>
            <a:r>
              <a:rPr lang="en" sz="24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Think of contrast…..</a:t>
            </a:r>
          </a:p>
          <a:p>
            <a:pPr marL="742950" lvl="1" indent="-349250" algn="l" rtl="0">
              <a:lnSpc>
                <a:spcPct val="90000"/>
              </a:lnSpc>
              <a:spcBef>
                <a:spcPts val="280"/>
              </a:spcBef>
              <a:buClr>
                <a:schemeClr val="dk1"/>
              </a:buClr>
              <a:buSzPct val="100000"/>
              <a:buFont typeface="Indie Flower"/>
              <a:buChar char="–"/>
            </a:pPr>
            <a:r>
              <a:rPr lang="en" sz="24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Size- big/small</a:t>
            </a:r>
          </a:p>
          <a:p>
            <a:pPr marL="742950" lvl="1" indent="-349250" algn="l" rtl="0">
              <a:lnSpc>
                <a:spcPct val="90000"/>
              </a:lnSpc>
              <a:spcBef>
                <a:spcPts val="280"/>
              </a:spcBef>
              <a:buClr>
                <a:schemeClr val="dk1"/>
              </a:buClr>
              <a:buSzPct val="100000"/>
              <a:buFont typeface="Indie Flower"/>
              <a:buChar char="–"/>
            </a:pPr>
            <a:r>
              <a:rPr lang="en" sz="24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Colors – color theory</a:t>
            </a:r>
          </a:p>
          <a:p>
            <a:pPr marL="742950" lvl="1" indent="-349250" algn="l" rtl="0">
              <a:lnSpc>
                <a:spcPct val="90000"/>
              </a:lnSpc>
              <a:spcBef>
                <a:spcPts val="280"/>
              </a:spcBef>
              <a:buClr>
                <a:schemeClr val="dk1"/>
              </a:buClr>
              <a:buSzPct val="100000"/>
              <a:buFont typeface="Indie Flower"/>
              <a:buChar char="–"/>
            </a:pPr>
            <a:r>
              <a:rPr lang="en" sz="24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Shapes – organic/geometric</a:t>
            </a:r>
          </a:p>
          <a:p>
            <a:pPr marL="742950" lvl="1" indent="-349250" algn="l" rtl="0">
              <a:lnSpc>
                <a:spcPct val="90000"/>
              </a:lnSpc>
              <a:spcBef>
                <a:spcPts val="280"/>
              </a:spcBef>
              <a:buClr>
                <a:schemeClr val="dk1"/>
              </a:buClr>
              <a:buSzPct val="100000"/>
              <a:buFont typeface="Indie Flower"/>
              <a:buChar char="–"/>
            </a:pPr>
            <a:r>
              <a:rPr lang="en" sz="24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Value</a:t>
            </a:r>
          </a:p>
          <a:p>
            <a:pPr marL="742950" lvl="1" indent="-349250" algn="l" rtl="0">
              <a:lnSpc>
                <a:spcPct val="90000"/>
              </a:lnSpc>
              <a:spcBef>
                <a:spcPts val="280"/>
              </a:spcBef>
              <a:buClr>
                <a:schemeClr val="dk1"/>
              </a:buClr>
              <a:buSzPct val="100000"/>
              <a:buFont typeface="Indie Flower"/>
              <a:buChar char="–"/>
            </a:pPr>
            <a:r>
              <a:rPr lang="en" sz="24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Texture/pattern</a:t>
            </a:r>
          </a:p>
          <a:p>
            <a:pPr marL="742950" lvl="1" indent="-349250" algn="l" rtl="0">
              <a:lnSpc>
                <a:spcPct val="90000"/>
              </a:lnSpc>
              <a:spcBef>
                <a:spcPts val="280"/>
              </a:spcBef>
              <a:buClr>
                <a:schemeClr val="dk1"/>
              </a:buClr>
              <a:buSzPct val="100000"/>
              <a:buFont typeface="Indie Flower"/>
              <a:buChar char="–"/>
            </a:pPr>
            <a:r>
              <a:rPr lang="en" sz="24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Unity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6650" y="2097975"/>
            <a:ext cx="2311248" cy="249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32137" y="44012"/>
            <a:ext cx="9079725" cy="50554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>
            <a:spLocks noGrp="1"/>
          </p:cNvSpPr>
          <p:nvPr>
            <p:ph type="ctrTitle"/>
          </p:nvPr>
        </p:nvSpPr>
        <p:spPr>
          <a:xfrm>
            <a:off x="720125" y="276675"/>
            <a:ext cx="7639499" cy="729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Dancing Script"/>
                <a:ea typeface="Dancing Script"/>
                <a:cs typeface="Dancing Script"/>
                <a:sym typeface="Dancing Script"/>
              </a:rPr>
              <a:t>How can you make one you ask?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subTitle" idx="1"/>
          </p:nvPr>
        </p:nvSpPr>
        <p:spPr>
          <a:xfrm>
            <a:off x="653675" y="867777"/>
            <a:ext cx="7772400" cy="4231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what you’ll need::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- A piece of drawing paper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- A pencil and eraser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- A ruler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- An idea of what letter you want to create, perhaps your initial.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- A theme you are going to base your letter around, for example a mythological 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creature, or a variety of plants.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- A black fine tip sharpie marker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- Colored pencils, crayon, paint for color and gold glue for gold leaf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marR="0" lvl="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5125" y="1005975"/>
            <a:ext cx="1583825" cy="181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8950" y="1005975"/>
            <a:ext cx="1810099" cy="181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/>
          <p:cNvPicPr preferRelativeResize="0"/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32137" y="44012"/>
            <a:ext cx="9079725" cy="505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720125" y="276675"/>
            <a:ext cx="7639499" cy="729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Dancing Script"/>
                <a:ea typeface="Dancing Script"/>
                <a:cs typeface="Dancing Script"/>
                <a:sym typeface="Dancing Script"/>
              </a:rPr>
              <a:t>How can you make one you ask?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subTitle" idx="1"/>
          </p:nvPr>
        </p:nvSpPr>
        <p:spPr>
          <a:xfrm>
            <a:off x="653675" y="867777"/>
            <a:ext cx="7772400" cy="4231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STEPS TO FOLLOW: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Indie Flower"/>
              <a:buAutoNum type="arabicPeriod"/>
            </a:pPr>
            <a:r>
              <a:rPr lang="en" sz="18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CREATE YOUR BOARDER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Indie Flower"/>
              <a:buAutoNum type="arabicPeriod"/>
            </a:pPr>
            <a:r>
              <a:rPr lang="en" sz="18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MAKE YOUR LETTER WITHIN THE BORDER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Indie Flower"/>
              <a:buAutoNum type="arabicPeriod"/>
            </a:pPr>
            <a:r>
              <a:rPr lang="en" sz="18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ADD YOUR DETAILS AROUND YOUR LETTER AND BORDER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Indie Flower"/>
              <a:buAutoNum type="arabicPeriod"/>
            </a:pPr>
            <a:r>
              <a:rPr lang="en" sz="18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ONCE YOU ARE HAPPY WITH YOUR DESIGN, TRACE EVERYTHING IN SHARPIE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Indie Flower"/>
              <a:buAutoNum type="arabicPeriod"/>
            </a:pPr>
            <a:r>
              <a:rPr lang="en" sz="18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ERASE YOUR PENCIL LINES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Indie Flower"/>
              <a:buAutoNum type="arabicPeriod"/>
            </a:pPr>
            <a:r>
              <a:rPr lang="en" sz="18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TRACE YOUR LETTER WITH THE GOLD GLUE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Indie Flower"/>
              <a:buAutoNum type="arabicPeriod"/>
            </a:pPr>
            <a:r>
              <a:rPr lang="en" sz="18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ADD COLOR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Indie Flower"/>
              <a:buAutoNum type="arabicPeriod"/>
            </a:pPr>
            <a:r>
              <a:rPr lang="en" sz="18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RETRACE YOUR SHARPIE LINES. 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marR="0" lvl="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8800" y="2779222"/>
            <a:ext cx="1973550" cy="2013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32137" y="44012"/>
            <a:ext cx="9079725" cy="505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1275" y="669150"/>
            <a:ext cx="3518699" cy="351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30500" y="714600"/>
            <a:ext cx="2508000" cy="342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/>
          <p:cNvPicPr preferRelativeResize="0"/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32137" y="44012"/>
            <a:ext cx="9079725" cy="505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8950" y="537000"/>
            <a:ext cx="3106200" cy="416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1949" y="604325"/>
            <a:ext cx="3106200" cy="38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Microsoft Office PowerPoint</Application>
  <PresentationFormat>On-screen Show (16:9)</PresentationFormat>
  <Paragraphs>54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Dancing Script</vt:lpstr>
      <vt:lpstr>Kaushan Script</vt:lpstr>
      <vt:lpstr>Calibri</vt:lpstr>
      <vt:lpstr>Indie Flower</vt:lpstr>
      <vt:lpstr>simple-light</vt:lpstr>
      <vt:lpstr>Illuminations</vt:lpstr>
      <vt:lpstr>Essential Questions?</vt:lpstr>
      <vt:lpstr>PowerPoint Presentation</vt:lpstr>
      <vt:lpstr>Project Requirements</vt:lpstr>
      <vt:lpstr>Think outside the box</vt:lpstr>
      <vt:lpstr>How can you make one you ask?</vt:lpstr>
      <vt:lpstr>How can you make one you ask?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Illuminations</dc:title>
  <dc:creator>Rinehuls,Sheri</dc:creator>
  <cp:lastModifiedBy>FCPS</cp:lastModifiedBy>
  <cp:revision>1</cp:revision>
  <dcterms:modified xsi:type="dcterms:W3CDTF">2015-09-21T15:00:06Z</dcterms:modified>
</cp:coreProperties>
</file>