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78" r:id="rId2"/>
    <p:sldId id="260" r:id="rId3"/>
    <p:sldId id="284" r:id="rId4"/>
    <p:sldId id="296" r:id="rId5"/>
    <p:sldId id="299" r:id="rId6"/>
    <p:sldId id="265" r:id="rId7"/>
    <p:sldId id="266" r:id="rId8"/>
    <p:sldId id="267" r:id="rId9"/>
    <p:sldId id="262" r:id="rId10"/>
    <p:sldId id="271" r:id="rId11"/>
    <p:sldId id="289" r:id="rId12"/>
    <p:sldId id="272" r:id="rId13"/>
    <p:sldId id="290" r:id="rId14"/>
    <p:sldId id="285" r:id="rId15"/>
    <p:sldId id="300" r:id="rId16"/>
    <p:sldId id="273" r:id="rId17"/>
    <p:sldId id="295" r:id="rId18"/>
    <p:sldId id="291" r:id="rId19"/>
    <p:sldId id="292" r:id="rId20"/>
    <p:sldId id="264" r:id="rId21"/>
    <p:sldId id="274" r:id="rId22"/>
    <p:sldId id="275" r:id="rId23"/>
    <p:sldId id="276" r:id="rId24"/>
    <p:sldId id="301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820F0-3664-4C2B-8672-9F3202BD52EA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009B3-D5EE-441E-BE12-D88C31746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72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3E4B-10CF-4890-BDA2-3E1005B02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98FAED5-1862-454D-A2B7-BB070A940F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4" name="Picture 2" descr="  Abstract, Artwork, Colors wallpape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39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3E4B-10CF-4890-BDA2-3E1005B02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AED5-1862-454D-A2B7-BB070A940F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3E4B-10CF-4890-BDA2-3E1005B02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AED5-1862-454D-A2B7-BB070A940F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3E4B-10CF-4890-BDA2-3E1005B02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AED5-1862-454D-A2B7-BB070A940F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3E4B-10CF-4890-BDA2-3E1005B02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98FAED5-1862-454D-A2B7-BB070A940F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3E4B-10CF-4890-BDA2-3E1005B02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AED5-1862-454D-A2B7-BB070A940F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3E4B-10CF-4890-BDA2-3E1005B02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AED5-1862-454D-A2B7-BB070A940F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3E4B-10CF-4890-BDA2-3E1005B02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AED5-1862-454D-A2B7-BB070A940F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3E4B-10CF-4890-BDA2-3E1005B02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AED5-1862-454D-A2B7-BB070A940F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3E4B-10CF-4890-BDA2-3E1005B02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FAED5-1862-454D-A2B7-BB070A940F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73E4B-10CF-4890-BDA2-3E1005B02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98FAED5-1862-454D-A2B7-BB070A940F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BD73E4B-10CF-4890-BDA2-3E1005B025FC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98FAED5-1862-454D-A2B7-BB070A940F4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  Abstract, Artwork, Colors wallpaper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Texturizer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39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uact=8&amp;ved=0CAcQjRw&amp;url=http://aax21.blogspot.com/2012/04/lindsey-stirling-crystallize.html&amp;ei=53_PVJPlC-PHsQSD7YHABA&amp;bvm=bv.85076809,d.cWc&amp;psig=AFQjCNE35qXSP1Eo-Lrzzyoe7XOzUwHwog&amp;ust=1422971186036485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P-yGqJCOJxw&amp;x-yt-ts=1422579428&amp;x-yt-cl=85114404&amp;feature=player_detailpag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6&amp;cad=rja&amp;uact=8&amp;ved=0CDEQuAIwBQ&amp;url=http://www.youtube.com/watch?v%3DUG7n5KnKPm0&amp;ei=yKHkVKbzDJK1sQTtsYKoBA&amp;usg=AFQjCNElbOdv5h9rfY25HNY8q3vsTMSpkw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NSCFxDKJWwo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ybUFnY7Y8w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57884" y="3886200"/>
            <a:ext cx="7391400" cy="274955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tx1"/>
                </a:solidFill>
              </a:rPr>
              <a:t>What do you notice?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tx1"/>
                </a:solidFill>
              </a:rPr>
              <a:t>What do you wonder?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i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tx1"/>
                </a:solidFill>
              </a:rPr>
              <a:t>What do you think?  </a:t>
            </a:r>
            <a:r>
              <a:rPr lang="en-US" sz="2800" b="1" i="1" u="sng" dirty="0" smtClean="0">
                <a:solidFill>
                  <a:schemeClr val="tx1"/>
                </a:solidFill>
              </a:rPr>
              <a:t>Provide evidence (that you noticed) </a:t>
            </a:r>
            <a:r>
              <a:rPr lang="en-US" sz="2800" b="1" i="1" u="sng" dirty="0">
                <a:solidFill>
                  <a:schemeClr val="tx1"/>
                </a:solidFill>
              </a:rPr>
              <a:t>t</a:t>
            </a:r>
            <a:r>
              <a:rPr lang="en-US" sz="2800" b="1" i="1" u="sng" dirty="0" smtClean="0">
                <a:solidFill>
                  <a:schemeClr val="tx1"/>
                </a:solidFill>
              </a:rPr>
              <a:t>o support your claim.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304800"/>
            <a:ext cx="9220200" cy="106680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To start our culture lesson, we will be listening to music.  As you listen, think about the following questions:</a:t>
            </a:r>
          </a:p>
        </p:txBody>
      </p:sp>
      <p:pic>
        <p:nvPicPr>
          <p:cNvPr id="1026" name="Picture 2" descr="https://encrypted-tbn1.gstatic.com/images?q=tbn:ANd9GcQJhutmfL_vcLJE1XnsmAh0S0qJzXPMOuOvPMbBMT7HA7Llb7-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224" y="1378527"/>
            <a:ext cx="542783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3584" y="3293376"/>
            <a:ext cx="510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https://www.youtube.com/watch?v=P-yGqJCOJxw&amp;x-yt-ts=1422579428&amp;x-yt-cl=85114404&amp;feature=player_detailpage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0525" y="990600"/>
            <a:ext cx="6161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What is culture?   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292" name="Picture 4" descr="http://www.rastamarie.com/wp-content/uploads/2012/08/iceberg-wallpapers_23725_192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5" y="1752600"/>
            <a:ext cx="6677025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6" name="Picture 8" descr="http://lasirenagrill.files.wordpress.com/2012/03/iceberg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1" y="1143000"/>
            <a:ext cx="75978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4.bp.blogspot.com/_iKa-Qnc1N7Y/TInpEbsTIEI/AAAAAAAAChA/jmzHJ9ancOU/s400/iceber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2" y="778018"/>
            <a:ext cx="8694408" cy="57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7159" y="1082933"/>
            <a:ext cx="759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How is culture like an </a:t>
            </a:r>
            <a:r>
              <a:rPr lang="en-US" sz="4800" dirty="0" err="1" smtClean="0">
                <a:solidFill>
                  <a:schemeClr val="bg1"/>
                </a:solidFill>
              </a:rPr>
              <a:t>iceburg</a:t>
            </a:r>
            <a:r>
              <a:rPr lang="en-US" sz="4800" dirty="0" smtClean="0">
                <a:solidFill>
                  <a:schemeClr val="bg1"/>
                </a:solidFill>
              </a:rPr>
              <a:t>??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6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6" name="Picture 8" descr="http://lasirenagrill.files.wordpress.com/2012/03/iceber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8" y="713509"/>
            <a:ext cx="8535410" cy="568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arial"/>
                <a:hlinkClick r:id="rId3"/>
              </a:rPr>
              <a:t/>
            </a:r>
            <a:br>
              <a:rPr lang="en-US" b="1" dirty="0">
                <a:solidFill>
                  <a:srgbClr val="FFFFFF"/>
                </a:solidFill>
                <a:latin typeface="arial"/>
                <a:hlinkClick r:id="rId3"/>
              </a:rPr>
            </a:br>
            <a:r>
              <a:rPr lang="en-US" b="1" dirty="0">
                <a:solidFill>
                  <a:srgbClr val="FFFFFF"/>
                </a:solidFill>
                <a:latin typeface="arial"/>
                <a:hlinkClick r:id="rId3"/>
              </a:rPr>
              <a:t>▶ 2:51</a:t>
            </a:r>
            <a:endParaRPr lang="en-US" dirty="0">
              <a:solidFill>
                <a:srgbClr val="545454"/>
              </a:solidFill>
              <a:latin typeface="arial"/>
            </a:endParaRPr>
          </a:p>
          <a:p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arial"/>
              </a:rPr>
              <a:t>www.youtube.com/watch?v=UG7n5KnKPm0</a:t>
            </a:r>
            <a:endParaRPr lang="en-US" b="0" i="0" dirty="0">
              <a:solidFill>
                <a:schemeClr val="bg2">
                  <a:lumMod val="20000"/>
                  <a:lumOff val="80000"/>
                </a:schemeClr>
              </a:solidFill>
              <a:effectLst/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4495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4"/>
              </a:rPr>
              <a:t>https://www.youtube.com/watch?v=NSCFxDKJWwo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914400" y="274638"/>
            <a:ext cx="7772400" cy="2163762"/>
          </a:xfrm>
          <a:prstGeom prst="rect">
            <a:avLst/>
          </a:prstGeom>
        </p:spPr>
        <p:txBody>
          <a:bodyPr bIns="91440" anchor="b" anchorCtr="0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200" b="1" dirty="0" smtClean="0"/>
              <a:t>What do you think about culture</a:t>
            </a:r>
          </a:p>
          <a:p>
            <a:pPr algn="ctr"/>
            <a:r>
              <a:rPr lang="en-US" sz="3100" dirty="0" smtClean="0"/>
              <a:t>How is culture like and iceberg?</a:t>
            </a:r>
          </a:p>
          <a:p>
            <a:pPr algn="ctr"/>
            <a:r>
              <a:rPr lang="en-US" sz="3100" dirty="0" smtClean="0"/>
              <a:t>Some things you can directly observe with your eyes. And others you have to dig deeper into the culture to understand</a:t>
            </a:r>
            <a:r>
              <a:rPr lang="en-US" dirty="0" smtClean="0"/>
              <a:t>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2284" y="2590800"/>
            <a:ext cx="4038600" cy="1143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Observable (above)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What can you see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937760" y="2592593"/>
            <a:ext cx="3749040" cy="19812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Invisible (below)</a:t>
            </a:r>
          </a:p>
          <a:p>
            <a:pPr marL="0" indent="0" algn="ctr">
              <a:buFont typeface="Wingdings 2"/>
              <a:buNone/>
            </a:pPr>
            <a:r>
              <a:rPr lang="en-US" dirty="0" smtClean="0"/>
              <a:t>Really only understood by the specific culture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11036" y="4048179"/>
            <a:ext cx="563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On a blank piece of paper, provided and decide what aspects of culture are Observable or Invisible.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332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610600" cy="136207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cap="none" dirty="0" smtClean="0"/>
              <a:t>Find five… </a:t>
            </a:r>
            <a:br>
              <a:rPr lang="en-US" cap="none" dirty="0" smtClean="0"/>
            </a:br>
            <a:r>
              <a:rPr lang="en-US" cap="none" dirty="0" smtClean="0"/>
              <a:t>list at least five aspects of culture that you…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7772400" cy="1315315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lang="en-US" sz="3200" dirty="0" smtClean="0">
                <a:solidFill>
                  <a:schemeClr val="tx1"/>
                </a:solidFill>
              </a:rPr>
              <a:t>an visibly see (above)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</a:rPr>
              <a:t>Probably can’t see (below)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6" descr="http://4.bp.blogspot.com/_iKa-Qnc1N7Y/TInpEbsTIEI/AAAAAAAAChA/jmzHJ9ancOU/s400/iceber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30645"/>
            <a:ext cx="2880574" cy="1917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4164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9436" y="1087189"/>
            <a:ext cx="2971800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Observable Features of Culture (Above):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facial expressions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religious rituals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paintings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holiday customs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gestures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foods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eating habits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music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literature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styles of dress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96911"/>
            <a:ext cx="3962400" cy="67403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Invisible Aspects of Culture (Below):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values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concept of beauty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concept of fairness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 err="1"/>
              <a:t>childraising</a:t>
            </a:r>
            <a:r>
              <a:rPr lang="en-US" sz="2400" dirty="0"/>
              <a:t> beliefs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understanding of the natural world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religious beliefs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importance of time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concept of self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concept of leadership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nature of friendship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general world view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work ethic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rules of social etiquette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concept of personal space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400" dirty="0"/>
              <a:t>notions of modesty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124200" y="2819400"/>
            <a:ext cx="1676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0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iceber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45164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icebe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2766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04800" y="609600"/>
            <a:ext cx="373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9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Culture is like an Iceberg…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08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1"/>
            <a:ext cx="4267200" cy="762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What is culture?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7772400" cy="3646487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Culture is the characteristics of a particular group of people, defined by everything from language, religion, cuisine, social habits, music and arts. </a:t>
            </a:r>
          </a:p>
        </p:txBody>
      </p:sp>
    </p:spTree>
    <p:extLst>
      <p:ext uri="{BB962C8B-B14F-4D97-AF65-F5344CB8AC3E}">
        <p14:creationId xmlns:p14="http://schemas.microsoft.com/office/powerpoint/2010/main" val="37177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28600"/>
            <a:ext cx="1219200" cy="5334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hlinkClick r:id="rId2"/>
              </a:rPr>
              <a:t>video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876800" y="4800600"/>
            <a:ext cx="3962400" cy="1600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>
                <a:solidFill>
                  <a:schemeClr val="tx1"/>
                </a:solidFill>
              </a:rPr>
              <a:t>What do notice?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What do you wonder?</a:t>
            </a:r>
          </a:p>
          <a:p>
            <a:r>
              <a:rPr lang="en-US" sz="2800" b="1" i="1" dirty="0" smtClean="0">
                <a:solidFill>
                  <a:schemeClr val="tx1"/>
                </a:solidFill>
              </a:rPr>
              <a:t>What do you think?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2932471"/>
            <a:ext cx="3962400" cy="1066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>
                <a:solidFill>
                  <a:schemeClr val="tx1"/>
                </a:solidFill>
              </a:rPr>
              <a:t>How does this video represent culture to you?</a:t>
            </a:r>
          </a:p>
        </p:txBody>
      </p:sp>
    </p:spTree>
    <p:extLst>
      <p:ext uri="{BB962C8B-B14F-4D97-AF65-F5344CB8AC3E}">
        <p14:creationId xmlns:p14="http://schemas.microsoft.com/office/powerpoint/2010/main" val="263631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927" y="152400"/>
            <a:ext cx="4426528" cy="1447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By exploring culture </a:t>
            </a:r>
            <a:br>
              <a:rPr lang="en-US" sz="3600" dirty="0" smtClean="0"/>
            </a:br>
            <a:r>
              <a:rPr lang="en-US" sz="3600" dirty="0" smtClean="0"/>
              <a:t>you can better…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569271"/>
            <a:ext cx="838200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_ </a:t>
            </a:r>
            <a:r>
              <a:rPr lang="en-US" sz="3600" b="1" dirty="0" err="1" smtClean="0"/>
              <a:t>nd</a:t>
            </a:r>
            <a:r>
              <a:rPr lang="en-US" sz="3600" b="1" dirty="0" smtClean="0"/>
              <a:t>_ </a:t>
            </a:r>
            <a:r>
              <a:rPr lang="en-US" sz="3600" b="1" dirty="0" err="1" smtClean="0"/>
              <a:t>rst</a:t>
            </a:r>
            <a:r>
              <a:rPr lang="en-US" sz="3600" b="1" dirty="0" smtClean="0"/>
              <a:t>_ </a:t>
            </a:r>
            <a:r>
              <a:rPr lang="en-US" sz="3600" b="1" dirty="0" err="1" smtClean="0"/>
              <a:t>nd</a:t>
            </a:r>
            <a:endParaRPr lang="en-US" sz="3600" b="1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_ </a:t>
            </a:r>
            <a:r>
              <a:rPr lang="en-US" sz="3600" b="1" dirty="0" err="1" smtClean="0"/>
              <a:t>ppr</a:t>
            </a:r>
            <a:r>
              <a:rPr lang="en-US" sz="3600" b="1" dirty="0" smtClean="0"/>
              <a:t>_ c_ _ t_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r_ l_ t_ 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c_ </a:t>
            </a:r>
            <a:r>
              <a:rPr lang="en-US" sz="3600" b="1" dirty="0" err="1" smtClean="0"/>
              <a:t>nn</a:t>
            </a:r>
            <a:r>
              <a:rPr lang="en-US" sz="3600" b="1" dirty="0" smtClean="0"/>
              <a:t>_ </a:t>
            </a:r>
            <a:r>
              <a:rPr lang="en-US" sz="3600" b="1" dirty="0" err="1"/>
              <a:t>ct</a:t>
            </a:r>
            <a:endParaRPr lang="en-US" sz="3600" b="1" dirty="0"/>
          </a:p>
          <a:p>
            <a:endParaRPr lang="en-US" dirty="0"/>
          </a:p>
        </p:txBody>
      </p:sp>
      <p:pic>
        <p:nvPicPr>
          <p:cNvPr id="4100" name="Picture 4" descr="http://t0.gstatic.com/images?q=tbn:ANd9GcTkAyVOnuQEh4eTP3HAxl5QuIBO38YZyMObAJ9P1lCFkFA4MJJA:4.bp.blogspot.com/-xyjjePOzutA/UENrKHDfQYI/AAAAAAAAApY/HpdezUBFeuE/s320/man-thinking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11" y="152400"/>
            <a:ext cx="371118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3711476"/>
            <a:ext cx="388110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understand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appreciate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relate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248651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2" y="609600"/>
            <a:ext cx="7855528" cy="1066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By understanding culture </a:t>
            </a:r>
            <a:br>
              <a:rPr lang="en-US" sz="3600" dirty="0" smtClean="0"/>
            </a:br>
            <a:r>
              <a:rPr lang="en-US" sz="3600" dirty="0" smtClean="0"/>
              <a:t>you are less likely to…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799" y="3109079"/>
            <a:ext cx="7579351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__ ns__ </a:t>
            </a:r>
            <a:r>
              <a:rPr lang="en-US" sz="3600" dirty="0" err="1"/>
              <a:t>lt</a:t>
            </a:r>
            <a:r>
              <a:rPr lang="en-US" sz="3600" dirty="0"/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__ </a:t>
            </a:r>
            <a:r>
              <a:rPr lang="en-US" sz="3600" dirty="0" err="1"/>
              <a:t>ff</a:t>
            </a:r>
            <a:r>
              <a:rPr lang="en-US" sz="3600" dirty="0"/>
              <a:t>__ </a:t>
            </a:r>
            <a:r>
              <a:rPr lang="en-US" sz="3600" dirty="0" err="1"/>
              <a:t>nd</a:t>
            </a:r>
            <a:endParaRPr lang="en-US" sz="36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/>
              <a:t>d__ </a:t>
            </a:r>
            <a:r>
              <a:rPr lang="en-US" sz="3600" dirty="0" err="1"/>
              <a:t>sm</a:t>
            </a:r>
            <a:r>
              <a:rPr lang="en-US" sz="3600" dirty="0"/>
              <a:t>__ </a:t>
            </a:r>
            <a:r>
              <a:rPr lang="en-US" sz="3600" dirty="0" err="1" smtClean="0"/>
              <a:t>ss</a:t>
            </a:r>
            <a:endParaRPr lang="en-US" sz="36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__ </a:t>
            </a:r>
            <a:r>
              <a:rPr lang="en-US" sz="3600" dirty="0" err="1"/>
              <a:t>xcl</a:t>
            </a:r>
            <a:r>
              <a:rPr lang="en-US" sz="3600" dirty="0"/>
              <a:t>__ d__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/>
              <a:t>__ </a:t>
            </a:r>
            <a:r>
              <a:rPr lang="en-US" sz="3600" dirty="0" err="1"/>
              <a:t>gn</a:t>
            </a:r>
            <a:r>
              <a:rPr lang="en-US" sz="3600" dirty="0"/>
              <a:t>__ r__ </a:t>
            </a:r>
          </a:p>
          <a:p>
            <a:endParaRPr lang="en-US" dirty="0"/>
          </a:p>
        </p:txBody>
      </p:sp>
      <p:pic>
        <p:nvPicPr>
          <p:cNvPr id="4100" name="Picture 4" descr="http://t0.gstatic.com/images?q=tbn:ANd9GcTkAyVOnuQEh4eTP3HAxl5QuIBO38YZyMObAJ9P1lCFkFA4MJJA:4.bp.blogspot.com/-xyjjePOzutA/UENrKHDfQYI/AAAAAAAAApY/HpdezUBFeuE/s320/man-thinking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"/>
            <a:ext cx="313131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84049" y="3247578"/>
            <a:ext cx="3881102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insult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offend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dismiss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exclude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/>
              <a:t>ignore</a:t>
            </a:r>
          </a:p>
        </p:txBody>
      </p:sp>
    </p:spTree>
    <p:extLst>
      <p:ext uri="{BB962C8B-B14F-4D97-AF65-F5344CB8AC3E}">
        <p14:creationId xmlns:p14="http://schemas.microsoft.com/office/powerpoint/2010/main" val="28920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305800" cy="22098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chemeClr val="tx1"/>
                </a:solidFill>
              </a:rPr>
              <a:t>Objective: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5400" i="1" dirty="0" smtClean="0">
                <a:solidFill>
                  <a:schemeClr val="tx1"/>
                </a:solidFill>
              </a:rPr>
              <a:t>Describe aspects of culture</a:t>
            </a:r>
            <a:endParaRPr lang="en-US" sz="5400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socialstudies.pppst.com/banner_cultur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0"/>
          <a:stretch/>
        </p:blipFill>
        <p:spPr bwMode="auto">
          <a:xfrm>
            <a:off x="1343891" y="3200400"/>
            <a:ext cx="6753225" cy="2230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6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fminet.com/media/images/CSL_Cul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457200"/>
            <a:ext cx="8706522" cy="578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9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4648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cap="none" dirty="0" smtClean="0">
                <a:cs typeface="Aharoni" pitchFamily="2" charset="-79"/>
              </a:rPr>
              <a:t>Check for understanding…</a:t>
            </a:r>
            <a:br>
              <a:rPr lang="en-US" cap="none" dirty="0" smtClean="0">
                <a:cs typeface="Aharoni" pitchFamily="2" charset="-79"/>
              </a:rPr>
            </a:br>
            <a:r>
              <a:rPr lang="en-US" cap="none" dirty="0" smtClean="0">
                <a:cs typeface="Aharoni" pitchFamily="2" charset="-79"/>
              </a:rPr>
              <a:t>Complete each sentence starter to show what you have learned.</a:t>
            </a:r>
            <a:br>
              <a:rPr lang="en-US" cap="none" dirty="0" smtClean="0">
                <a:cs typeface="Aharoni" pitchFamily="2" charset="-79"/>
              </a:rPr>
            </a:br>
            <a:r>
              <a:rPr lang="en-US" cap="none" dirty="0">
                <a:cs typeface="Aharoni" pitchFamily="2" charset="-79"/>
              </a:rPr>
              <a:t/>
            </a:r>
            <a:br>
              <a:rPr lang="en-US" cap="none" dirty="0">
                <a:cs typeface="Aharoni" pitchFamily="2" charset="-79"/>
              </a:rPr>
            </a:br>
            <a:r>
              <a:rPr lang="en-US" i="1" cap="none" dirty="0" smtClean="0">
                <a:cs typeface="Aharoni" pitchFamily="2" charset="-79"/>
              </a:rPr>
              <a:t>Culture is (means)…</a:t>
            </a:r>
            <a:br>
              <a:rPr lang="en-US" i="1" cap="none" dirty="0" smtClean="0">
                <a:cs typeface="Aharoni" pitchFamily="2" charset="-79"/>
              </a:rPr>
            </a:br>
            <a:r>
              <a:rPr lang="en-US" i="1" cap="none" dirty="0" smtClean="0">
                <a:cs typeface="Aharoni" pitchFamily="2" charset="-79"/>
              </a:rPr>
              <a:t>Culture is not (does not mean)…</a:t>
            </a:r>
            <a:endParaRPr lang="en-US" i="1" cap="none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50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cdn.dailypainters.com/paintings/caviar_chef___torn_paper_collage_on_canvas_f8f5d5b02db2490033ecf2262db10c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1"/>
            <a:ext cx="2227936" cy="2223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4.bp.blogspot.com/-6-Od-GgLQYU/TflgNRPrBfI/AAAAAAAACiQ/OR7mabQdY0k/s400/Coffee_thnaks.%2528small%2529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770" y="226666"/>
            <a:ext cx="2966230" cy="2939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91000"/>
            <a:ext cx="8305800" cy="2438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700" cap="none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700" cap="none" dirty="0" smtClean="0">
                <a:latin typeface="Tahoma" pitchFamily="34" charset="0"/>
                <a:cs typeface="Tahoma" pitchFamily="34" charset="0"/>
              </a:rPr>
            </a:b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Who 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are you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?</a:t>
            </a:r>
            <a:r>
              <a:rPr lang="en-US" sz="2700" cap="none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700" cap="none" dirty="0" smtClean="0">
                <a:latin typeface="Tahoma" pitchFamily="34" charset="0"/>
                <a:cs typeface="Tahoma" pitchFamily="34" charset="0"/>
              </a:rPr>
            </a:br>
            <a:r>
              <a:rPr lang="en-US" sz="2700" cap="none" dirty="0" smtClean="0">
                <a:latin typeface="Tahoma" pitchFamily="34" charset="0"/>
                <a:cs typeface="Tahoma" pitchFamily="34" charset="0"/>
              </a:rPr>
              <a:t>Exploring the concepts of culture + self-expression</a:t>
            </a:r>
            <a:br>
              <a:rPr lang="en-US" sz="2700" cap="none" dirty="0" smtClean="0">
                <a:latin typeface="Tahoma" pitchFamily="34" charset="0"/>
                <a:cs typeface="Tahoma" pitchFamily="34" charset="0"/>
              </a:rPr>
            </a:br>
            <a:r>
              <a:rPr lang="en-US" sz="2700" cap="none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sz="2700" cap="none" dirty="0" smtClean="0">
                <a:latin typeface="Tahoma" pitchFamily="34" charset="0"/>
                <a:cs typeface="Tahoma" pitchFamily="34" charset="0"/>
              </a:rPr>
            </a:br>
            <a:r>
              <a:rPr lang="en-US" sz="2700" cap="none" dirty="0" smtClean="0">
                <a:latin typeface="Tahoma" pitchFamily="34" charset="0"/>
                <a:cs typeface="Tahoma" pitchFamily="34" charset="0"/>
              </a:rPr>
              <a:t>Challenge:  How can you use technology to represent who you are?</a:t>
            </a:r>
            <a:r>
              <a:rPr lang="en-US" sz="27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2700" dirty="0">
                <a:latin typeface="Tahoma" pitchFamily="34" charset="0"/>
                <a:cs typeface="Tahoma" pitchFamily="34" charset="0"/>
              </a:rPr>
            </a:br>
            <a:endParaRPr lang="en-US" dirty="0"/>
          </a:p>
        </p:txBody>
      </p:sp>
      <p:pic>
        <p:nvPicPr>
          <p:cNvPr id="13314" name="Picture 2" descr="http://t3.gstatic.com/images?q=tbn:ANd9GcS55YntZI5WZ6M2duBIPD-EK-RBo3Jnolbk9xbBMMrvks0bwyCL4EwiW3DD:img.more-explore.com/medium/5/bedroom%2520wall%2520coll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4188">
            <a:off x="256616" y="343540"/>
            <a:ext cx="4537621" cy="3398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l_fi" descr="http://st.houzz.com/fimgs/cae13b3c00306896_9421-w265-h265-b0-p0---artwork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927"/>
            <a:ext cx="1752600" cy="1542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07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66092"/>
            <a:ext cx="8763000" cy="64633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>
                <a:latin typeface="Tahoma" pitchFamily="34" charset="0"/>
                <a:cs typeface="Tahoma" pitchFamily="34" charset="0"/>
              </a:rPr>
              <a:t>T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hink </a:t>
            </a:r>
            <a:r>
              <a:rPr lang="en-US" sz="3600" dirty="0">
                <a:latin typeface="Tahoma" pitchFamily="34" charset="0"/>
                <a:cs typeface="Tahoma" pitchFamily="34" charset="0"/>
              </a:rPr>
              <a:t>about your culture and how you want to represent yourself. </a:t>
            </a:r>
            <a:endParaRPr lang="en-US" sz="3600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Tahoma" pitchFamily="34" charset="0"/>
                <a:cs typeface="Tahoma" pitchFamily="34" charset="0"/>
              </a:rPr>
              <a:t>Your creative challenge is to use </a:t>
            </a:r>
            <a:r>
              <a:rPr lang="en-US" sz="3600" dirty="0">
                <a:latin typeface="Tahoma" pitchFamily="34" charset="0"/>
                <a:cs typeface="Tahoma" pitchFamily="34" charset="0"/>
              </a:rPr>
              <a:t>a combination of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text, sound, </a:t>
            </a:r>
            <a:r>
              <a:rPr lang="en-US" sz="3600" dirty="0">
                <a:latin typeface="Tahoma" pitchFamily="34" charset="0"/>
                <a:cs typeface="Tahoma" pitchFamily="34" charset="0"/>
              </a:rPr>
              <a:t>and images 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to </a:t>
            </a:r>
            <a:r>
              <a:rPr lang="en-US" sz="3600" dirty="0">
                <a:latin typeface="Tahoma" pitchFamily="34" charset="0"/>
                <a:cs typeface="Tahoma" pitchFamily="34" charset="0"/>
              </a:rPr>
              <a:t>express who you are</a:t>
            </a:r>
            <a:r>
              <a:rPr lang="en-US" sz="36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>
              <a:latin typeface="Tahoma" pitchFamily="34" charset="0"/>
              <a:cs typeface="Tahoma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Tahoma" pitchFamily="34" charset="0"/>
                <a:cs typeface="Tahoma" pitchFamily="34" charset="0"/>
              </a:rPr>
              <a:t> You are to experiment with Google Slides to create a presentation about yourself and your culture. You will be sharing with the class.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763000" cy="61247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ahoma" pitchFamily="34" charset="0"/>
                <a:cs typeface="Tahoma" pitchFamily="34" charset="0"/>
              </a:rPr>
              <a:t> MUST HAVES:</a:t>
            </a:r>
          </a:p>
          <a:p>
            <a:endParaRPr lang="en-US" sz="3600" dirty="0">
              <a:latin typeface="Tahoma" pitchFamily="34" charset="0"/>
              <a:cs typeface="Tahoma" pitchFamily="34" charset="0"/>
            </a:endParaRPr>
          </a:p>
          <a:p>
            <a:pPr marL="742950" indent="-742950">
              <a:buAutoNum type="arabicPeriod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You must have at least 8 slides</a:t>
            </a:r>
          </a:p>
          <a:p>
            <a:pPr marL="742950" indent="-742950">
              <a:buAutoNum type="arabicPeriod"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S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lide 1 must be your opening / introduction slide. This slide must include the objective for the lesson, The title of your presentation, Your name, a picture of you, and anything else that would make it interesting and unique to you. </a:t>
            </a:r>
          </a:p>
          <a:p>
            <a:pPr marL="742950" indent="-742950">
              <a:buAutoNum type="arabicPeriod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Slides 2, 3, and 4 should be observable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aspects / features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of culture that represent you.  </a:t>
            </a:r>
          </a:p>
          <a:p>
            <a:pPr marL="742950" indent="-742950">
              <a:buAutoNum type="arabicPeriod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Slides 5, 6, and 7 should be invisible aspects of culture that represent you. *Remember, this will be shared with the class so only include what you are comfortable with. </a:t>
            </a:r>
          </a:p>
          <a:p>
            <a:pPr marL="742950" indent="-742950">
              <a:buAutoNum type="arabicPeriod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Slide 8 must be your ending slide / Credits</a:t>
            </a:r>
          </a:p>
          <a:p>
            <a:pPr marL="742950" indent="-742950">
              <a:buAutoNum type="arabicPeriod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You must include an interesting background, pictures that represent you (found online or photographs you have), words, sound, etc.. </a:t>
            </a:r>
          </a:p>
          <a:p>
            <a:pPr marL="742950" indent="-742950">
              <a:buAutoNum type="arabicPeriod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This is an art class – must be visually pleasing</a:t>
            </a:r>
          </a:p>
          <a:p>
            <a:pPr marL="742950" indent="-742950">
              <a:buAutoNum type="arabicPeriod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Have fun!!!</a:t>
            </a:r>
          </a:p>
          <a:p>
            <a:pPr marL="742950" indent="-742950">
              <a:buAutoNum type="arabicPeriod"/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We will present on Thursday!!!!!</a:t>
            </a:r>
          </a:p>
        </p:txBody>
      </p:sp>
    </p:spTree>
    <p:extLst>
      <p:ext uri="{BB962C8B-B14F-4D97-AF65-F5344CB8AC3E}">
        <p14:creationId xmlns:p14="http://schemas.microsoft.com/office/powerpoint/2010/main" val="33046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81000"/>
            <a:ext cx="8686800" cy="6096000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chemeClr val="tx1"/>
                </a:solidFill>
              </a:rPr>
              <a:t>Write a list of things that are meaningful to you, things you love, or things that represent </a:t>
            </a:r>
            <a:r>
              <a:rPr lang="en-US" sz="3200" b="1" smtClean="0">
                <a:solidFill>
                  <a:schemeClr val="tx1"/>
                </a:solidFill>
              </a:rPr>
              <a:t>you.</a:t>
            </a:r>
          </a:p>
          <a:p>
            <a:pPr marL="514350" indent="-514350">
              <a:buAutoNum type="arabicPeriod"/>
            </a:pPr>
            <a:r>
              <a:rPr lang="en-US" sz="3200" b="1" smtClean="0">
                <a:solidFill>
                  <a:schemeClr val="tx1"/>
                </a:solidFill>
              </a:rPr>
              <a:t>Reflection </a:t>
            </a:r>
            <a:r>
              <a:rPr lang="en-US" sz="3200" b="1" dirty="0">
                <a:solidFill>
                  <a:schemeClr val="tx1"/>
                </a:solidFill>
              </a:rPr>
              <a:t>Question:</a:t>
            </a:r>
          </a:p>
          <a:p>
            <a:r>
              <a:rPr lang="en-US" sz="3200" i="1" dirty="0">
                <a:solidFill>
                  <a:schemeClr val="tx1"/>
                </a:solidFill>
              </a:rPr>
              <a:t>What did you learn from today’s class </a:t>
            </a:r>
            <a:r>
              <a:rPr lang="en-US" sz="3200" i="1" dirty="0" smtClean="0">
                <a:solidFill>
                  <a:schemeClr val="tx1"/>
                </a:solidFill>
              </a:rPr>
              <a:t>to better </a:t>
            </a:r>
          </a:p>
          <a:p>
            <a:r>
              <a:rPr lang="en-US" sz="3200" i="1" dirty="0" smtClean="0">
                <a:solidFill>
                  <a:schemeClr val="tx1"/>
                </a:solidFill>
              </a:rPr>
              <a:t>Understand yourself </a:t>
            </a:r>
            <a:r>
              <a:rPr lang="en-US" sz="3200" i="1" dirty="0">
                <a:solidFill>
                  <a:schemeClr val="tx1"/>
                </a:solidFill>
              </a:rPr>
              <a:t>or </a:t>
            </a:r>
            <a:r>
              <a:rPr lang="en-US" sz="3200" i="1" dirty="0" smtClean="0">
                <a:solidFill>
                  <a:schemeClr val="tx1"/>
                </a:solidFill>
              </a:rPr>
              <a:t>others</a:t>
            </a:r>
            <a:r>
              <a:rPr lang="en-US" sz="3200" i="1" dirty="0" smtClean="0">
                <a:solidFill>
                  <a:schemeClr val="tx1"/>
                </a:solidFill>
              </a:rPr>
              <a:t>?</a:t>
            </a:r>
          </a:p>
          <a:p>
            <a:endParaRPr lang="en-US" sz="3200" b="1" i="1" dirty="0">
              <a:solidFill>
                <a:schemeClr val="tx1"/>
              </a:solidFill>
            </a:endParaRPr>
          </a:p>
          <a:p>
            <a:r>
              <a:rPr lang="en-US" sz="3200" b="1" i="1" dirty="0" smtClean="0">
                <a:solidFill>
                  <a:schemeClr val="tx1"/>
                </a:solidFill>
              </a:rPr>
              <a:t>3. </a:t>
            </a:r>
            <a:r>
              <a:rPr lang="en-US" sz="3200" b="1" dirty="0" smtClean="0">
                <a:solidFill>
                  <a:schemeClr val="tx1"/>
                </a:solidFill>
              </a:rPr>
              <a:t>Homework</a:t>
            </a:r>
            <a:r>
              <a:rPr lang="en-US" sz="3200" b="1" dirty="0" smtClean="0">
                <a:solidFill>
                  <a:schemeClr val="tx1"/>
                </a:solidFill>
              </a:rPr>
              <a:t>:  </a:t>
            </a:r>
            <a:r>
              <a:rPr lang="en-US" sz="3200" dirty="0" smtClean="0">
                <a:solidFill>
                  <a:schemeClr val="tx1"/>
                </a:solidFill>
              </a:rPr>
              <a:t>upload images or put on a flash drive of you, your family, your pets, etc.  That you may want to include in your slide presentation.  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culture?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547938"/>
            <a:ext cx="7961313" cy="3776662"/>
          </a:xfrm>
        </p:spPr>
        <p:txBody>
          <a:bodyPr>
            <a:norm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600" kern="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The customs, traditions, beliefs and values that a group of people share.</a:t>
            </a:r>
            <a:endParaRPr lang="en-US" altLang="en-US" sz="36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600" kern="0" dirty="0">
                <a:solidFill>
                  <a:srgbClr val="000000"/>
                </a:solidFill>
                <a:latin typeface="Times New Roman"/>
              </a:rPr>
              <a:t>It includes language, what they do, eat, make, believe and how they dress.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600" kern="0" dirty="0">
                <a:solidFill>
                  <a:srgbClr val="000000"/>
                </a:solidFill>
                <a:latin typeface="Times New Roman"/>
              </a:rPr>
              <a:t>Groups that share these traits are called a cultural group.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2590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Consider the picture.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What do you notice?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What do wonder?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bg1"/>
                </a:solidFill>
              </a:rPr>
              <a:t>What do you think?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goldennugget.com/images/682din_buffe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6048"/>
            <a:ext cx="9010649" cy="409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572000" y="-609600"/>
            <a:ext cx="4438649" cy="328872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</a:rPr>
              <a:t>How is </a:t>
            </a:r>
            <a:r>
              <a:rPr lang="en-US" sz="5400" b="1" i="1" dirty="0" smtClean="0">
                <a:solidFill>
                  <a:schemeClr val="bg2">
                    <a:lumMod val="75000"/>
                  </a:schemeClr>
                </a:solidFill>
              </a:rPr>
              <a:t>Creative Arts </a:t>
            </a:r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</a:rPr>
              <a:t>like a buffet?</a:t>
            </a:r>
            <a:endParaRPr lang="en-US" sz="4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2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63294"/>
            <a:ext cx="8229600" cy="8543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 – Personal Interview Questions</a:t>
            </a:r>
            <a:br>
              <a:rPr lang="en-US" dirty="0" smtClean="0"/>
            </a:br>
            <a:r>
              <a:rPr lang="en-US" dirty="0" smtClean="0"/>
              <a:t>Let’s get to know you!!!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743200"/>
            <a:ext cx="8229600" cy="338296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Interview the person next to you using the question sheet provided</a:t>
            </a:r>
          </a:p>
          <a:p>
            <a:r>
              <a:rPr lang="en-US" sz="3200" dirty="0" smtClean="0"/>
              <a:t>Make up a question of your own to ask your partner (15 min)</a:t>
            </a:r>
          </a:p>
          <a:p>
            <a:r>
              <a:rPr lang="en-US" sz="3200" dirty="0" smtClean="0"/>
              <a:t>Share one question and answer about your partner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261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cultureshockdance.org/lasvegas/files/2009/12/CultureShockColorPi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9" y="228599"/>
            <a:ext cx="8870661" cy="63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2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dejavouz.files.wordpress.com/2009/02/cul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8600"/>
            <a:ext cx="8988425" cy="659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noozmag.de/wp-content/uploads/2012/12/Culture-is-the-w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990600"/>
            <a:ext cx="8382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3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220200" cy="1371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cap="none" dirty="0"/>
              <a:t>C</a:t>
            </a:r>
            <a:r>
              <a:rPr lang="en-US" cap="none" dirty="0" smtClean="0"/>
              <a:t>ulture is like a kaleidoscope, continually changing based on contact.</a:t>
            </a:r>
            <a:endParaRPr lang="en-US" cap="none" dirty="0"/>
          </a:p>
        </p:txBody>
      </p:sp>
      <p:pic>
        <p:nvPicPr>
          <p:cNvPr id="4098" name="Picture 2" descr="http://www.smellslikepurple.com/kaleidoscop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1402</TotalTime>
  <Words>789</Words>
  <Application>Microsoft Office PowerPoint</Application>
  <PresentationFormat>On-screen Show (4:3)</PresentationFormat>
  <Paragraphs>118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PowerPoint Presentation</vt:lpstr>
      <vt:lpstr>PowerPoint Presentation</vt:lpstr>
      <vt:lpstr>What is culture?</vt:lpstr>
      <vt:lpstr>PowerPoint Presentation</vt:lpstr>
      <vt:lpstr>Intro – Personal Interview Questions Let’s get to know you!!!</vt:lpstr>
      <vt:lpstr>PowerPoint Presentation</vt:lpstr>
      <vt:lpstr>PowerPoint Presentation</vt:lpstr>
      <vt:lpstr>PowerPoint Presentation</vt:lpstr>
      <vt:lpstr>Culture is like a kaleidoscope, continually changing based on contact.</vt:lpstr>
      <vt:lpstr>PowerPoint Presentation</vt:lpstr>
      <vt:lpstr>PowerPoint Presentation</vt:lpstr>
      <vt:lpstr>PowerPoint Presentation</vt:lpstr>
      <vt:lpstr>Find five…  list at least five aspects of culture that you…</vt:lpstr>
      <vt:lpstr>PowerPoint Presentation</vt:lpstr>
      <vt:lpstr> </vt:lpstr>
      <vt:lpstr>What is culture?</vt:lpstr>
      <vt:lpstr>PowerPoint Presentation</vt:lpstr>
      <vt:lpstr>By exploring culture  you can better… </vt:lpstr>
      <vt:lpstr>By understanding culture  you are less likely to…</vt:lpstr>
      <vt:lpstr>PowerPoint Presentation</vt:lpstr>
      <vt:lpstr>Check for understanding… Complete each sentence starter to show what you have learned.  Culture is (means)… Culture is not (does not mean)…</vt:lpstr>
      <vt:lpstr> Who are you? Exploring the concepts of culture + self-expression  Challenge:  How can you use technology to represent who you are? </vt:lpstr>
      <vt:lpstr>PowerPoint Presentation</vt:lpstr>
      <vt:lpstr>PowerPoint Presentation</vt:lpstr>
      <vt:lpstr>PowerPoint Presentation</vt:lpstr>
    </vt:vector>
  </TitlesOfParts>
  <Company>FCPS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Creative Arts with Ms. Shomaker</dc:title>
  <dc:creator>FCPS</dc:creator>
  <cp:lastModifiedBy>FCPS</cp:lastModifiedBy>
  <cp:revision>73</cp:revision>
  <dcterms:created xsi:type="dcterms:W3CDTF">2013-08-18T18:37:51Z</dcterms:created>
  <dcterms:modified xsi:type="dcterms:W3CDTF">2015-09-03T18:57:19Z</dcterms:modified>
</cp:coreProperties>
</file>