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679766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www.medieval-life-and-times.info/medieval-clothing/medieval-noble-clothing.htm" TargetMode="External"/><Relationship Id="rId3" Type="http://schemas.openxmlformats.org/officeDocument/2006/relationships/hyperlink" Target="http://www.medievalchronicles.com/medieval-clothing/medieval-queens-clothing/" TargetMode="External"/><Relationship Id="rId7" Type="http://schemas.openxmlformats.org/officeDocument/2006/relationships/hyperlink" Target="http://www.brighthubeducation.com/history-homework-help/106277-types-of-clothing-worn-during-the-middle-age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www.thefinertimes.com/Middle-Ages/priests-in-the-middle-ages.html#sthash.esaIPvqn.dpuf" TargetMode="External"/><Relationship Id="rId5" Type="http://schemas.openxmlformats.org/officeDocument/2006/relationships/hyperlink" Target="http://www.medieval-life-and-times.info/medieval-life/medieval-jesters.htm" TargetMode="External"/><Relationship Id="rId4" Type="http://schemas.openxmlformats.org/officeDocument/2006/relationships/hyperlink" Target="http://www.medievalchronicles.com/medieval-clothing/medieval-kings-cloth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rtl="0">
              <a:spcBef>
                <a:spcPts val="0"/>
              </a:spcBef>
              <a:buNone/>
            </a:pPr>
            <a:r>
              <a:rPr lang="en" b="1"/>
              <a:t>Medieval Portraits</a:t>
            </a:r>
          </a:p>
          <a:p>
            <a:pPr>
              <a:spcBef>
                <a:spcPts val="0"/>
              </a:spcBef>
              <a:buNone/>
            </a:pPr>
            <a:r>
              <a:rPr lang="en" b="1"/>
              <a:t>Day 1</a:t>
            </a:r>
          </a:p>
        </p:txBody>
      </p:sp>
      <p:sp>
        <p:nvSpPr>
          <p:cNvPr id="54" name="Shape 54"/>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a:spcBef>
                <a:spcPts val="0"/>
              </a:spcBef>
              <a:buNone/>
            </a:pPr>
            <a:r>
              <a:rPr lang="en" sz="3600">
                <a:solidFill>
                  <a:srgbClr val="000000"/>
                </a:solidFill>
              </a:rPr>
              <a:t>Mr. Poole, 7th grade Creative Arts</a:t>
            </a:r>
          </a:p>
        </p:txBody>
      </p:sp>
      <p:pic>
        <p:nvPicPr>
          <p:cNvPr id="55" name="Shape 55"/>
          <p:cNvPicPr preferRelativeResize="0"/>
          <p:nvPr/>
        </p:nvPicPr>
        <p:blipFill rotWithShape="1">
          <a:blip r:embed="rId3">
            <a:alphaModFix amt="32000"/>
          </a:blip>
          <a:srcRect t="-1370" b="1370"/>
          <a:stretch/>
        </p:blipFill>
        <p:spPr>
          <a:xfrm>
            <a:off x="0" y="-88100"/>
            <a:ext cx="9143999" cy="51435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b="1"/>
              <a:t>Merchants</a:t>
            </a:r>
          </a:p>
        </p:txBody>
      </p:sp>
      <p:sp>
        <p:nvSpPr>
          <p:cNvPr id="114" name="Shape 11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b="1">
                <a:solidFill>
                  <a:srgbClr val="000000"/>
                </a:solidFill>
              </a:rPr>
              <a:t>Merchants wore a surcoat that would end above their knees </a:t>
            </a:r>
          </a:p>
          <a:p>
            <a:pPr lvl="0" rtl="0">
              <a:spcBef>
                <a:spcPts val="0"/>
              </a:spcBef>
              <a:buNone/>
            </a:pPr>
            <a:r>
              <a:rPr lang="en" b="1">
                <a:solidFill>
                  <a:srgbClr val="000000"/>
                </a:solidFill>
              </a:rPr>
              <a:t>The coats would be of a bright colour and could have a trim of fox fur. A belt with a purse attached was worn </a:t>
            </a:r>
          </a:p>
          <a:p>
            <a:pPr lvl="0" rtl="0">
              <a:spcBef>
                <a:spcPts val="0"/>
              </a:spcBef>
              <a:buNone/>
            </a:pPr>
            <a:r>
              <a:rPr lang="en" b="1">
                <a:solidFill>
                  <a:srgbClr val="000000"/>
                </a:solidFill>
              </a:rPr>
              <a:t>To keep warm the merchant class wore stockings or tights </a:t>
            </a:r>
          </a:p>
          <a:p>
            <a:pPr lvl="0" rtl="0">
              <a:spcBef>
                <a:spcPts val="0"/>
              </a:spcBef>
              <a:buNone/>
            </a:pPr>
            <a:r>
              <a:rPr lang="en" b="1">
                <a:solidFill>
                  <a:srgbClr val="000000"/>
                </a:solidFill>
              </a:rPr>
              <a:t>The merchants wore shoes with long tips, which used to be so long sometimes that they had to be fastened to the knees with jeweled chains</a:t>
            </a:r>
          </a:p>
          <a:p>
            <a:pPr lvl="0" rtl="0">
              <a:spcBef>
                <a:spcPts val="0"/>
              </a:spcBef>
              <a:buNone/>
            </a:pPr>
            <a:r>
              <a:rPr lang="en"/>
              <a:t> </a:t>
            </a:r>
          </a:p>
          <a:p>
            <a:pPr lvl="0" rtl="0">
              <a:spcBef>
                <a:spcPts val="0"/>
              </a:spcBef>
              <a:buNone/>
            </a:pPr>
            <a:endParaRPr/>
          </a:p>
        </p:txBody>
      </p:sp>
      <p:pic>
        <p:nvPicPr>
          <p:cNvPr id="115" name="Shape 115"/>
          <p:cNvPicPr preferRelativeResize="0"/>
          <p:nvPr/>
        </p:nvPicPr>
        <p:blipFill>
          <a:blip r:embed="rId3">
            <a:alphaModFix amt="33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180750"/>
            <a:ext cx="4357199" cy="450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What are the people in this portrait wearing?</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What do the clothes tell us about them?</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Can you describe their personality by looking at them?</a:t>
            </a:r>
          </a:p>
          <a:p>
            <a:pPr lvl="0" rtl="0">
              <a:spcBef>
                <a:spcPts val="0"/>
              </a:spcBef>
              <a:buClr>
                <a:schemeClr val="dk1"/>
              </a:buClr>
              <a:buFont typeface="Arial"/>
              <a:buNone/>
            </a:pPr>
            <a:endParaRPr sz="2400"/>
          </a:p>
          <a:p>
            <a:pPr lvl="0">
              <a:spcBef>
                <a:spcPts val="0"/>
              </a:spcBef>
              <a:buClr>
                <a:schemeClr val="dk1"/>
              </a:buClr>
              <a:buSzPct val="45833"/>
              <a:buFont typeface="Arial"/>
              <a:buNone/>
            </a:pPr>
            <a:r>
              <a:rPr lang="en" sz="2400"/>
              <a:t>Who do you think these people are?  How do you know?</a:t>
            </a:r>
          </a:p>
        </p:txBody>
      </p:sp>
      <p:pic>
        <p:nvPicPr>
          <p:cNvPr id="121" name="Shape 121"/>
          <p:cNvPicPr preferRelativeResize="0"/>
          <p:nvPr/>
        </p:nvPicPr>
        <p:blipFill>
          <a:blip r:embed="rId3">
            <a:alphaModFix/>
          </a:blip>
          <a:stretch>
            <a:fillRect/>
          </a:stretch>
        </p:blipFill>
        <p:spPr>
          <a:xfrm>
            <a:off x="4000500" y="0"/>
            <a:ext cx="5143500" cy="51435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b="1"/>
              <a:t>Clergy</a:t>
            </a:r>
          </a:p>
        </p:txBody>
      </p:sp>
      <p:sp>
        <p:nvSpPr>
          <p:cNvPr id="127" name="Shape 12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b="1">
                <a:solidFill>
                  <a:srgbClr val="000000"/>
                </a:solidFill>
              </a:rPr>
              <a:t>Priests were then required to don a tunic, also known as an alb, which flowed down to their feet; this would distinguish them from the laymen who dressed in trousers and walked bare feet </a:t>
            </a:r>
          </a:p>
          <a:p>
            <a:pPr lvl="0" rtl="0">
              <a:spcBef>
                <a:spcPts val="0"/>
              </a:spcBef>
              <a:buNone/>
            </a:pPr>
            <a:r>
              <a:rPr lang="en" b="1">
                <a:solidFill>
                  <a:srgbClr val="000000"/>
                </a:solidFill>
              </a:rPr>
              <a:t>Priests would wrap a belt around their waists and during Mass, they would put on another garment over the tunic. This outer garment would either be a tunic with long sleeves, known as a dalmatic, or a chasuble, a clock without sleeves</a:t>
            </a:r>
          </a:p>
          <a:p>
            <a:pPr lvl="0" rtl="0">
              <a:spcBef>
                <a:spcPts val="0"/>
              </a:spcBef>
              <a:buNone/>
            </a:pPr>
            <a:r>
              <a:rPr lang="en" b="1">
                <a:solidFill>
                  <a:srgbClr val="000000"/>
                </a:solidFill>
              </a:rPr>
              <a:t>Priests also had a piece of fabric over their shoulders, a stole</a:t>
            </a:r>
          </a:p>
          <a:p>
            <a:pPr lvl="0" rtl="0">
              <a:spcBef>
                <a:spcPts val="0"/>
              </a:spcBef>
              <a:buNone/>
            </a:pPr>
            <a:endParaRPr/>
          </a:p>
          <a:p>
            <a:pPr lvl="0" rtl="0">
              <a:spcBef>
                <a:spcPts val="0"/>
              </a:spcBef>
              <a:buClr>
                <a:schemeClr val="dk1"/>
              </a:buClr>
              <a:buFont typeface="Arial"/>
              <a:buNone/>
            </a:pPr>
            <a:endParaRPr/>
          </a:p>
          <a:p>
            <a:pPr>
              <a:spcBef>
                <a:spcPts val="0"/>
              </a:spcBef>
              <a:buNone/>
            </a:pPr>
            <a:endParaRPr/>
          </a:p>
        </p:txBody>
      </p:sp>
      <p:pic>
        <p:nvPicPr>
          <p:cNvPr id="128" name="Shape 128"/>
          <p:cNvPicPr preferRelativeResize="0"/>
          <p:nvPr/>
        </p:nvPicPr>
        <p:blipFill>
          <a:blip r:embed="rId3">
            <a:alphaModFix amt="28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180750"/>
            <a:ext cx="3987300" cy="42414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What are the people in this portrait wearing?</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What do the clothes tell us about them?</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Can you describe their personality by looking at them?</a:t>
            </a:r>
          </a:p>
          <a:p>
            <a:pPr lvl="0" rtl="0">
              <a:spcBef>
                <a:spcPts val="0"/>
              </a:spcBef>
              <a:buClr>
                <a:schemeClr val="dk1"/>
              </a:buClr>
              <a:buFont typeface="Arial"/>
              <a:buNone/>
            </a:pPr>
            <a:endParaRPr sz="2400"/>
          </a:p>
          <a:p>
            <a:pPr lvl="0">
              <a:spcBef>
                <a:spcPts val="0"/>
              </a:spcBef>
              <a:buClr>
                <a:schemeClr val="dk1"/>
              </a:buClr>
              <a:buSzPct val="45833"/>
              <a:buFont typeface="Arial"/>
              <a:buNone/>
            </a:pPr>
            <a:r>
              <a:rPr lang="en" sz="2400"/>
              <a:t>Who do you think these people are?  How do you know?</a:t>
            </a:r>
          </a:p>
        </p:txBody>
      </p:sp>
      <p:pic>
        <p:nvPicPr>
          <p:cNvPr id="134" name="Shape 134"/>
          <p:cNvPicPr preferRelativeResize="0"/>
          <p:nvPr/>
        </p:nvPicPr>
        <p:blipFill>
          <a:blip r:embed="rId3">
            <a:alphaModFix/>
          </a:blip>
          <a:stretch>
            <a:fillRect/>
          </a:stretch>
        </p:blipFill>
        <p:spPr>
          <a:xfrm>
            <a:off x="5316302" y="0"/>
            <a:ext cx="2735346" cy="51434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b="1"/>
              <a:t>Jester</a:t>
            </a:r>
          </a:p>
        </p:txBody>
      </p:sp>
      <p:sp>
        <p:nvSpPr>
          <p:cNvPr id="140" name="Shape 14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b="1">
                <a:solidFill>
                  <a:srgbClr val="000000"/>
                </a:solidFill>
              </a:rPr>
              <a:t>Clothing worn by the Jester was gaudy, brightly colored, and humorous</a:t>
            </a:r>
          </a:p>
          <a:p>
            <a:pPr>
              <a:spcBef>
                <a:spcPts val="0"/>
              </a:spcBef>
              <a:buNone/>
            </a:pPr>
            <a:r>
              <a:rPr lang="en" b="1">
                <a:solidFill>
                  <a:srgbClr val="000000"/>
                </a:solidFill>
              </a:rPr>
              <a:t>The Medieval Jesters hat, called a fool's hat, had 3 points with a jingle bell at the end of each point </a:t>
            </a:r>
          </a:p>
        </p:txBody>
      </p:sp>
      <p:pic>
        <p:nvPicPr>
          <p:cNvPr id="141" name="Shape 141"/>
          <p:cNvPicPr preferRelativeResize="0"/>
          <p:nvPr/>
        </p:nvPicPr>
        <p:blipFill>
          <a:blip r:embed="rId3">
            <a:alphaModFix amt="29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p:cNvPicPr preferRelativeResize="0"/>
          <p:nvPr/>
        </p:nvPicPr>
        <p:blipFill>
          <a:blip r:embed="rId3">
            <a:alphaModFix amt="67000"/>
          </a:blip>
          <a:stretch>
            <a:fillRect/>
          </a:stretch>
        </p:blipFill>
        <p:spPr>
          <a:xfrm>
            <a:off x="0" y="0"/>
            <a:ext cx="9143999" cy="5143500"/>
          </a:xfrm>
          <a:prstGeom prst="rect">
            <a:avLst/>
          </a:prstGeom>
          <a:noFill/>
          <a:ln>
            <a:noFill/>
          </a:ln>
        </p:spPr>
      </p:pic>
      <p:sp>
        <p:nvSpPr>
          <p:cNvPr id="147" name="Shape 147">
            <a:hlinkClick r:id=""/>
          </p:cNvPr>
          <p:cNvSpPr/>
          <p:nvPr/>
        </p:nvSpPr>
        <p:spPr>
          <a:xfrm>
            <a:off x="1409475" y="387600"/>
            <a:ext cx="6097875" cy="4573400"/>
          </a:xfrm>
          <a:prstGeom prst="rect">
            <a:avLst/>
          </a:prstGeom>
          <a:blipFill>
            <a:blip r:embed="rId4">
              <a:alphaModFix/>
            </a:blip>
            <a:stretch>
              <a:fillRect/>
            </a:stretch>
          </a:blipFill>
          <a:ln>
            <a:noFill/>
          </a:ln>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lvl="0" rtl="0">
              <a:spcBef>
                <a:spcPts val="0"/>
              </a:spcBef>
              <a:buNone/>
            </a:pPr>
            <a:r>
              <a:rPr lang="en" b="1"/>
              <a:t>Medieval Portraits / Proportion</a:t>
            </a:r>
          </a:p>
          <a:p>
            <a:pPr lvl="0" rtl="0">
              <a:spcBef>
                <a:spcPts val="0"/>
              </a:spcBef>
              <a:buNone/>
            </a:pPr>
            <a:r>
              <a:rPr lang="en" b="1"/>
              <a:t>Day 2</a:t>
            </a:r>
          </a:p>
        </p:txBody>
      </p:sp>
      <p:sp>
        <p:nvSpPr>
          <p:cNvPr id="153" name="Shape 153"/>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rtl="0">
              <a:spcBef>
                <a:spcPts val="0"/>
              </a:spcBef>
              <a:buNone/>
            </a:pPr>
            <a:r>
              <a:rPr lang="en" sz="3600">
                <a:solidFill>
                  <a:srgbClr val="000000"/>
                </a:solidFill>
              </a:rPr>
              <a:t>Mr. Poole, 7th grade Creative Arts</a:t>
            </a:r>
          </a:p>
        </p:txBody>
      </p:sp>
      <p:pic>
        <p:nvPicPr>
          <p:cNvPr id="154" name="Shape 154"/>
          <p:cNvPicPr preferRelativeResize="0"/>
          <p:nvPr/>
        </p:nvPicPr>
        <p:blipFill>
          <a:blip r:embed="rId3">
            <a:alphaModFix amt="32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endParaRPr/>
          </a:p>
        </p:txBody>
      </p:sp>
      <p:sp>
        <p:nvSpPr>
          <p:cNvPr id="160" name="Shape 160"/>
          <p:cNvSpPr txBox="1">
            <a:spLocks noGrp="1"/>
          </p:cNvSpPr>
          <p:nvPr>
            <p:ph type="body" idx="1"/>
          </p:nvPr>
        </p:nvSpPr>
        <p:spPr>
          <a:xfrm>
            <a:off x="311700" y="1163300"/>
            <a:ext cx="8520599" cy="34164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http://www.medievalchronicles.com/medieval-clothing/medieval-queens-clothing/</a:t>
            </a:r>
          </a:p>
          <a:p>
            <a:pPr lvl="0" rtl="0">
              <a:spcBef>
                <a:spcPts val="0"/>
              </a:spcBef>
              <a:buNone/>
            </a:pPr>
            <a:r>
              <a:rPr lang="en" u="sng">
                <a:solidFill>
                  <a:schemeClr val="hlink"/>
                </a:solidFill>
                <a:hlinkClick r:id="rId4"/>
              </a:rPr>
              <a:t>http://www.medievalchronicles.com/medieval-clothing/medieval-kings-clothing/</a:t>
            </a:r>
            <a:r>
              <a:rPr lang="en"/>
              <a:t> </a:t>
            </a:r>
          </a:p>
          <a:p>
            <a:pPr lvl="0" rtl="0">
              <a:spcBef>
                <a:spcPts val="0"/>
              </a:spcBef>
              <a:buNone/>
            </a:pPr>
            <a:r>
              <a:rPr lang="en" u="sng">
                <a:solidFill>
                  <a:schemeClr val="hlink"/>
                </a:solidFill>
                <a:hlinkClick r:id="rId5"/>
              </a:rPr>
              <a:t>http://www.medieval-life-and-times.info/medieval-life/medieval-jesters.htm</a:t>
            </a:r>
            <a:r>
              <a:rPr lang="en"/>
              <a:t> </a:t>
            </a:r>
          </a:p>
          <a:p>
            <a:pPr lvl="0" rtl="0">
              <a:spcBef>
                <a:spcPts val="0"/>
              </a:spcBef>
              <a:buNone/>
            </a:pPr>
            <a:r>
              <a:rPr lang="en" u="sng">
                <a:solidFill>
                  <a:schemeClr val="accent5"/>
                </a:solidFill>
                <a:hlinkClick r:id="rId6"/>
              </a:rPr>
              <a:t>http://www.thefinertimes.com/Middle-Ages/priests-in-the-middle-ages.html#sthash.esaIPvqn.dpuf</a:t>
            </a:r>
            <a:r>
              <a:rPr lang="en"/>
              <a:t> </a:t>
            </a:r>
          </a:p>
          <a:p>
            <a:pPr lvl="0" rtl="0">
              <a:lnSpc>
                <a:spcPct val="100000"/>
              </a:lnSpc>
              <a:spcBef>
                <a:spcPts val="0"/>
              </a:spcBef>
              <a:spcAft>
                <a:spcPts val="0"/>
              </a:spcAft>
              <a:buNone/>
            </a:pPr>
            <a:r>
              <a:rPr lang="en" sz="1400" u="sng">
                <a:solidFill>
                  <a:schemeClr val="accent5"/>
                </a:solidFill>
                <a:hlinkClick r:id="rId7"/>
              </a:rPr>
              <a:t>http://www.brighthubeducation.com/history-homework-help/106277-types-of-clothing-worn-during-the-middle-ages/</a:t>
            </a:r>
            <a:r>
              <a:rPr lang="en"/>
              <a:t>  </a:t>
            </a:r>
          </a:p>
          <a:p>
            <a:pPr lvl="0" rtl="0">
              <a:lnSpc>
                <a:spcPct val="100000"/>
              </a:lnSpc>
              <a:spcBef>
                <a:spcPts val="0"/>
              </a:spcBef>
              <a:spcAft>
                <a:spcPts val="0"/>
              </a:spcAft>
              <a:buNone/>
            </a:pPr>
            <a:endParaRPr/>
          </a:p>
          <a:p>
            <a:pPr lvl="0" rtl="0">
              <a:lnSpc>
                <a:spcPct val="100000"/>
              </a:lnSpc>
              <a:spcBef>
                <a:spcPts val="0"/>
              </a:spcBef>
              <a:spcAft>
                <a:spcPts val="0"/>
              </a:spcAft>
              <a:buNone/>
            </a:pPr>
            <a:r>
              <a:rPr lang="en" u="sng">
                <a:solidFill>
                  <a:schemeClr val="hlink"/>
                </a:solidFill>
                <a:hlinkClick r:id="rId8"/>
              </a:rPr>
              <a:t>http://www.medieval-life-and-times.info/medieval-clothing/medieval-noble-clothing.htm</a:t>
            </a:r>
            <a:r>
              <a:rPr lang="en"/>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sz="4800" b="1"/>
              <a:t>Objective:</a:t>
            </a:r>
            <a:r>
              <a:rPr lang="en" sz="4800"/>
              <a:t> </a:t>
            </a:r>
          </a:p>
        </p:txBody>
      </p:sp>
      <p:sp>
        <p:nvSpPr>
          <p:cNvPr id="61" name="Shape 61"/>
          <p:cNvSpPr txBox="1">
            <a:spLocks noGrp="1"/>
          </p:cNvSpPr>
          <p:nvPr>
            <p:ph type="body" idx="1"/>
          </p:nvPr>
        </p:nvSpPr>
        <p:spPr>
          <a:xfrm>
            <a:off x="206000" y="1442850"/>
            <a:ext cx="8779500" cy="3261300"/>
          </a:xfrm>
          <a:prstGeom prst="rect">
            <a:avLst/>
          </a:prstGeom>
        </p:spPr>
        <p:txBody>
          <a:bodyPr lIns="91425" tIns="91425" rIns="91425" bIns="91425" anchor="t" anchorCtr="0">
            <a:noAutofit/>
          </a:bodyPr>
          <a:lstStyle/>
          <a:p>
            <a:pPr lvl="0" rtl="0">
              <a:spcBef>
                <a:spcPts val="0"/>
              </a:spcBef>
              <a:buNone/>
            </a:pPr>
            <a:r>
              <a:rPr lang="en" sz="3000" b="1">
                <a:solidFill>
                  <a:srgbClr val="000000"/>
                </a:solidFill>
              </a:rPr>
              <a:t>By the end of this lesson, we will be able to identify characteristics of Medieval portraiture. We will be observing and analyzing the details of Medieval portraits through the use of a slide show presentation. </a:t>
            </a:r>
          </a:p>
        </p:txBody>
      </p:sp>
      <p:pic>
        <p:nvPicPr>
          <p:cNvPr id="62" name="Shape 62"/>
          <p:cNvPicPr preferRelativeResize="0"/>
          <p:nvPr/>
        </p:nvPicPr>
        <p:blipFill>
          <a:blip r:embed="rId3">
            <a:alphaModFix amt="30000"/>
          </a:blip>
          <a:stretch>
            <a:fillRect/>
          </a:stretch>
        </p:blipFill>
        <p:spPr>
          <a:xfrm>
            <a:off x="23750" y="0"/>
            <a:ext cx="9143999" cy="51435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sz="3600" b="1"/>
              <a:t>Essential Questions</a:t>
            </a:r>
          </a:p>
        </p:txBody>
      </p:sp>
      <p:sp>
        <p:nvSpPr>
          <p:cNvPr id="68" name="Shape 6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lnSpc>
                <a:spcPct val="138000"/>
              </a:lnSpc>
              <a:spcBef>
                <a:spcPts val="0"/>
              </a:spcBef>
              <a:spcAft>
                <a:spcPts val="0"/>
              </a:spcAft>
              <a:buClr>
                <a:schemeClr val="dk1"/>
              </a:buClr>
              <a:buSzPct val="36666"/>
              <a:buFont typeface="Arial"/>
              <a:buNone/>
            </a:pPr>
            <a:r>
              <a:rPr lang="en" sz="3000" b="1">
                <a:solidFill>
                  <a:srgbClr val="000000"/>
                </a:solidFill>
              </a:rPr>
              <a:t>How can looking at the style of a Medieval person help out when creating a portrait?</a:t>
            </a:r>
          </a:p>
          <a:p>
            <a:pPr lvl="0" rtl="0">
              <a:spcBef>
                <a:spcPts val="0"/>
              </a:spcBef>
              <a:spcAft>
                <a:spcPts val="0"/>
              </a:spcAft>
              <a:buClr>
                <a:schemeClr val="dk1"/>
              </a:buClr>
              <a:buFont typeface="Arial"/>
              <a:buNone/>
            </a:pPr>
            <a:endParaRPr sz="3000" b="1">
              <a:solidFill>
                <a:srgbClr val="000000"/>
              </a:solidFill>
            </a:endParaRPr>
          </a:p>
          <a:p>
            <a:pPr lvl="0" rtl="0">
              <a:lnSpc>
                <a:spcPct val="138000"/>
              </a:lnSpc>
              <a:spcBef>
                <a:spcPts val="0"/>
              </a:spcBef>
              <a:spcAft>
                <a:spcPts val="0"/>
              </a:spcAft>
              <a:buClr>
                <a:schemeClr val="dk1"/>
              </a:buClr>
              <a:buSzPct val="36666"/>
              <a:buFont typeface="Arial"/>
              <a:buNone/>
            </a:pPr>
            <a:r>
              <a:rPr lang="en" sz="3000" b="1">
                <a:solidFill>
                  <a:srgbClr val="000000"/>
                </a:solidFill>
              </a:rPr>
              <a:t>What does the style or pose of a person during the medieval century tell us about them?</a:t>
            </a:r>
          </a:p>
          <a:p>
            <a:pPr>
              <a:spcBef>
                <a:spcPts val="0"/>
              </a:spcBef>
              <a:buNone/>
            </a:pPr>
            <a:endParaRPr/>
          </a:p>
        </p:txBody>
      </p:sp>
      <p:pic>
        <p:nvPicPr>
          <p:cNvPr id="69" name="Shape 69"/>
          <p:cNvPicPr preferRelativeResize="0"/>
          <p:nvPr/>
        </p:nvPicPr>
        <p:blipFill rotWithShape="1">
          <a:blip r:embed="rId3">
            <a:alphaModFix amt="34000"/>
          </a:blip>
          <a:srcRect/>
          <a:stretch/>
        </p:blipFill>
        <p:spPr>
          <a:xfrm>
            <a:off x="0" y="-88075"/>
            <a:ext cx="9143999" cy="5143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114025"/>
            <a:ext cx="3987300" cy="4703999"/>
          </a:xfrm>
          <a:prstGeom prst="rect">
            <a:avLst/>
          </a:prstGeom>
        </p:spPr>
        <p:txBody>
          <a:bodyPr lIns="91425" tIns="91425" rIns="91425" bIns="91425" anchor="t" anchorCtr="0">
            <a:noAutofit/>
          </a:bodyPr>
          <a:lstStyle/>
          <a:p>
            <a:pPr rtl="0">
              <a:spcBef>
                <a:spcPts val="0"/>
              </a:spcBef>
              <a:buNone/>
            </a:pPr>
            <a:r>
              <a:rPr lang="en" sz="2400"/>
              <a:t>What are the people in this portrait wearing?</a:t>
            </a:r>
          </a:p>
          <a:p>
            <a:pPr rtl="0">
              <a:spcBef>
                <a:spcPts val="0"/>
              </a:spcBef>
              <a:buNone/>
            </a:pPr>
            <a:endParaRPr sz="2400"/>
          </a:p>
          <a:p>
            <a:pPr rtl="0">
              <a:spcBef>
                <a:spcPts val="0"/>
              </a:spcBef>
              <a:buNone/>
            </a:pPr>
            <a:r>
              <a:rPr lang="en" sz="2400"/>
              <a:t>What do the clothes tell us about them?</a:t>
            </a:r>
          </a:p>
          <a:p>
            <a:pPr rtl="0">
              <a:spcBef>
                <a:spcPts val="0"/>
              </a:spcBef>
              <a:buNone/>
            </a:pPr>
            <a:endParaRPr sz="2400"/>
          </a:p>
          <a:p>
            <a:pPr rtl="0">
              <a:spcBef>
                <a:spcPts val="0"/>
              </a:spcBef>
              <a:buNone/>
            </a:pPr>
            <a:r>
              <a:rPr lang="en" sz="2400"/>
              <a:t>Can you describe their personality by looking at them?</a:t>
            </a:r>
          </a:p>
          <a:p>
            <a:pPr rtl="0">
              <a:spcBef>
                <a:spcPts val="0"/>
              </a:spcBef>
              <a:buNone/>
            </a:pPr>
            <a:endParaRPr sz="2400"/>
          </a:p>
          <a:p>
            <a:pPr>
              <a:spcBef>
                <a:spcPts val="0"/>
              </a:spcBef>
              <a:buNone/>
            </a:pPr>
            <a:r>
              <a:rPr lang="en" sz="2400"/>
              <a:t>Who do you think these people are?  How do you know?</a:t>
            </a:r>
          </a:p>
        </p:txBody>
      </p:sp>
      <p:pic>
        <p:nvPicPr>
          <p:cNvPr id="75" name="Shape 75"/>
          <p:cNvPicPr preferRelativeResize="0"/>
          <p:nvPr/>
        </p:nvPicPr>
        <p:blipFill>
          <a:blip r:embed="rId3">
            <a:alphaModFix/>
          </a:blip>
          <a:stretch>
            <a:fillRect/>
          </a:stretch>
        </p:blipFill>
        <p:spPr>
          <a:xfrm>
            <a:off x="4034843" y="0"/>
            <a:ext cx="5109155" cy="5143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162625"/>
            <a:ext cx="8520599" cy="572699"/>
          </a:xfrm>
          <a:prstGeom prst="rect">
            <a:avLst/>
          </a:prstGeom>
        </p:spPr>
        <p:txBody>
          <a:bodyPr lIns="91425" tIns="91425" rIns="91425" bIns="91425" anchor="t" anchorCtr="0">
            <a:noAutofit/>
          </a:bodyPr>
          <a:lstStyle/>
          <a:p>
            <a:pPr>
              <a:spcBef>
                <a:spcPts val="0"/>
              </a:spcBef>
              <a:buNone/>
            </a:pPr>
            <a:r>
              <a:rPr lang="en" b="1"/>
              <a:t>Kings</a:t>
            </a:r>
          </a:p>
        </p:txBody>
      </p:sp>
      <p:sp>
        <p:nvSpPr>
          <p:cNvPr id="81" name="Shape 81"/>
          <p:cNvSpPr txBox="1">
            <a:spLocks noGrp="1"/>
          </p:cNvSpPr>
          <p:nvPr>
            <p:ph type="body" idx="1"/>
          </p:nvPr>
        </p:nvSpPr>
        <p:spPr>
          <a:xfrm>
            <a:off x="100300" y="863550"/>
            <a:ext cx="8520599" cy="3416400"/>
          </a:xfrm>
          <a:prstGeom prst="rect">
            <a:avLst/>
          </a:prstGeom>
        </p:spPr>
        <p:txBody>
          <a:bodyPr lIns="91425" tIns="91425" rIns="91425" bIns="91425" anchor="t" anchorCtr="0">
            <a:noAutofit/>
          </a:bodyPr>
          <a:lstStyle/>
          <a:p>
            <a:pPr lvl="0" rtl="0">
              <a:spcBef>
                <a:spcPts val="0"/>
              </a:spcBef>
              <a:spcAft>
                <a:spcPts val="0"/>
              </a:spcAft>
              <a:buNone/>
            </a:pPr>
            <a:endParaRPr sz="1100" b="1">
              <a:solidFill>
                <a:schemeClr val="dk1"/>
              </a:solidFill>
            </a:endParaRPr>
          </a:p>
          <a:p>
            <a:pPr lvl="0" rtl="0">
              <a:spcBef>
                <a:spcPts val="0"/>
              </a:spcBef>
              <a:spcAft>
                <a:spcPts val="0"/>
              </a:spcAft>
              <a:buNone/>
            </a:pPr>
            <a:endParaRPr sz="1100" b="1">
              <a:solidFill>
                <a:schemeClr val="dk1"/>
              </a:solidFill>
            </a:endParaRPr>
          </a:p>
          <a:p>
            <a:pPr rtl="0">
              <a:spcBef>
                <a:spcPts val="0"/>
              </a:spcBef>
              <a:buNone/>
            </a:pPr>
            <a:r>
              <a:rPr lang="en" b="1">
                <a:solidFill>
                  <a:srgbClr val="000000"/>
                </a:solidFill>
              </a:rPr>
              <a:t>Medieval Kings wore fanciful surcoats with emblems and patterns that made a statement of their wealth </a:t>
            </a:r>
          </a:p>
          <a:p>
            <a:pPr rtl="0">
              <a:spcBef>
                <a:spcPts val="0"/>
              </a:spcBef>
              <a:buNone/>
            </a:pPr>
            <a:r>
              <a:rPr lang="en" b="1">
                <a:solidFill>
                  <a:srgbClr val="000000"/>
                </a:solidFill>
              </a:rPr>
              <a:t>Regalia means Royal things, often used to describe accessories used by a medieval king such as spectres and Orbs </a:t>
            </a:r>
          </a:p>
          <a:p>
            <a:pPr rtl="0">
              <a:spcBef>
                <a:spcPts val="0"/>
              </a:spcBef>
              <a:buNone/>
            </a:pPr>
            <a:r>
              <a:rPr lang="en" b="1">
                <a:solidFill>
                  <a:srgbClr val="000000"/>
                </a:solidFill>
              </a:rPr>
              <a:t>Medieval kings clothing &amp; ceremonial daggers and weapons that were decorated in jewels &amp; precious metals </a:t>
            </a:r>
          </a:p>
          <a:p>
            <a:pPr rtl="0">
              <a:spcBef>
                <a:spcPts val="0"/>
              </a:spcBef>
              <a:buNone/>
            </a:pPr>
            <a:r>
              <a:rPr lang="en" b="1">
                <a:solidFill>
                  <a:srgbClr val="000000"/>
                </a:solidFill>
              </a:rPr>
              <a:t>The most important part of medieval kings clothing was his crown, which really showed off his wealth and status</a:t>
            </a:r>
            <a:r>
              <a:rPr lang="en" b="1"/>
              <a:t> </a:t>
            </a:r>
          </a:p>
          <a:p>
            <a:pPr>
              <a:spcBef>
                <a:spcPts val="0"/>
              </a:spcBef>
              <a:buNone/>
            </a:pPr>
            <a:endParaRPr/>
          </a:p>
        </p:txBody>
      </p:sp>
      <p:pic>
        <p:nvPicPr>
          <p:cNvPr id="82" name="Shape 82"/>
          <p:cNvPicPr preferRelativeResize="0"/>
          <p:nvPr/>
        </p:nvPicPr>
        <p:blipFill>
          <a:blip r:embed="rId3">
            <a:alphaModFix amt="29000"/>
          </a:blip>
          <a:stretch>
            <a:fillRect/>
          </a:stretch>
        </p:blipFill>
        <p:spPr>
          <a:xfrm>
            <a:off x="0" y="88074"/>
            <a:ext cx="9143999" cy="51435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311700" y="225625"/>
            <a:ext cx="4248300" cy="43434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45833"/>
              <a:buFont typeface="Arial"/>
              <a:buNone/>
            </a:pPr>
            <a:r>
              <a:rPr lang="en" sz="2400">
                <a:solidFill>
                  <a:schemeClr val="dk1"/>
                </a:solidFill>
              </a:rPr>
              <a:t>What is the person in this portrait wearing?</a:t>
            </a:r>
          </a:p>
          <a:p>
            <a:pPr lvl="0" rtl="0">
              <a:lnSpc>
                <a:spcPct val="100000"/>
              </a:lnSpc>
              <a:spcBef>
                <a:spcPts val="0"/>
              </a:spcBef>
              <a:spcAft>
                <a:spcPts val="0"/>
              </a:spcAft>
              <a:buClr>
                <a:schemeClr val="dk1"/>
              </a:buClr>
              <a:buFont typeface="Arial"/>
              <a:buNone/>
            </a:pPr>
            <a:endParaRPr sz="2400">
              <a:solidFill>
                <a:schemeClr val="dk1"/>
              </a:solidFill>
            </a:endParaRPr>
          </a:p>
          <a:p>
            <a:pPr lvl="0" rtl="0">
              <a:lnSpc>
                <a:spcPct val="100000"/>
              </a:lnSpc>
              <a:spcBef>
                <a:spcPts val="0"/>
              </a:spcBef>
              <a:spcAft>
                <a:spcPts val="0"/>
              </a:spcAft>
              <a:buClr>
                <a:schemeClr val="dk1"/>
              </a:buClr>
              <a:buSzPct val="45833"/>
              <a:buFont typeface="Arial"/>
              <a:buNone/>
            </a:pPr>
            <a:r>
              <a:rPr lang="en" sz="2400">
                <a:solidFill>
                  <a:schemeClr val="dk1"/>
                </a:solidFill>
              </a:rPr>
              <a:t>What do the clothes tell us about them?</a:t>
            </a:r>
          </a:p>
          <a:p>
            <a:pPr lvl="0" rtl="0">
              <a:lnSpc>
                <a:spcPct val="100000"/>
              </a:lnSpc>
              <a:spcBef>
                <a:spcPts val="0"/>
              </a:spcBef>
              <a:spcAft>
                <a:spcPts val="0"/>
              </a:spcAft>
              <a:buClr>
                <a:schemeClr val="dk1"/>
              </a:buClr>
              <a:buFont typeface="Arial"/>
              <a:buNone/>
            </a:pPr>
            <a:endParaRPr sz="2400">
              <a:solidFill>
                <a:schemeClr val="dk1"/>
              </a:solidFill>
            </a:endParaRPr>
          </a:p>
          <a:p>
            <a:pPr lvl="0" rtl="0">
              <a:lnSpc>
                <a:spcPct val="100000"/>
              </a:lnSpc>
              <a:spcBef>
                <a:spcPts val="0"/>
              </a:spcBef>
              <a:spcAft>
                <a:spcPts val="0"/>
              </a:spcAft>
              <a:buClr>
                <a:schemeClr val="dk1"/>
              </a:buClr>
              <a:buSzPct val="45833"/>
              <a:buFont typeface="Arial"/>
              <a:buNone/>
            </a:pPr>
            <a:r>
              <a:rPr lang="en" sz="2400">
                <a:solidFill>
                  <a:schemeClr val="dk1"/>
                </a:solidFill>
              </a:rPr>
              <a:t>Can you describe their personality by looking at them?</a:t>
            </a:r>
          </a:p>
          <a:p>
            <a:pPr lvl="0" rtl="0">
              <a:lnSpc>
                <a:spcPct val="100000"/>
              </a:lnSpc>
              <a:spcBef>
                <a:spcPts val="0"/>
              </a:spcBef>
              <a:spcAft>
                <a:spcPts val="0"/>
              </a:spcAft>
              <a:buClr>
                <a:schemeClr val="dk1"/>
              </a:buClr>
              <a:buFont typeface="Arial"/>
              <a:buNone/>
            </a:pPr>
            <a:endParaRPr sz="2400">
              <a:solidFill>
                <a:schemeClr val="dk1"/>
              </a:solidFill>
            </a:endParaRPr>
          </a:p>
          <a:p>
            <a:pPr lvl="0">
              <a:lnSpc>
                <a:spcPct val="100000"/>
              </a:lnSpc>
              <a:spcBef>
                <a:spcPts val="0"/>
              </a:spcBef>
              <a:spcAft>
                <a:spcPts val="0"/>
              </a:spcAft>
              <a:buClr>
                <a:schemeClr val="dk1"/>
              </a:buClr>
              <a:buSzPct val="45833"/>
              <a:buFont typeface="Arial"/>
              <a:buNone/>
            </a:pPr>
            <a:r>
              <a:rPr lang="en" sz="2400">
                <a:solidFill>
                  <a:schemeClr val="dk1"/>
                </a:solidFill>
              </a:rPr>
              <a:t>Who do you think this person is?  How do you know?</a:t>
            </a:r>
          </a:p>
        </p:txBody>
      </p:sp>
      <p:pic>
        <p:nvPicPr>
          <p:cNvPr id="88" name="Shape 88"/>
          <p:cNvPicPr preferRelativeResize="0"/>
          <p:nvPr/>
        </p:nvPicPr>
        <p:blipFill>
          <a:blip r:embed="rId3">
            <a:alphaModFix/>
          </a:blip>
          <a:stretch>
            <a:fillRect/>
          </a:stretch>
        </p:blipFill>
        <p:spPr>
          <a:xfrm>
            <a:off x="5388439" y="0"/>
            <a:ext cx="3755570" cy="5143498"/>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b="1"/>
              <a:t>Knights</a:t>
            </a:r>
          </a:p>
        </p:txBody>
      </p:sp>
      <p:sp>
        <p:nvSpPr>
          <p:cNvPr id="94" name="Shape 9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b="1">
                <a:solidFill>
                  <a:srgbClr val="000000"/>
                </a:solidFill>
              </a:rPr>
              <a:t>The social class of the knight was below the Clergy, Merchant, and King/Queen, but above peasants </a:t>
            </a:r>
          </a:p>
          <a:p>
            <a:pPr rtl="0">
              <a:spcBef>
                <a:spcPts val="0"/>
              </a:spcBef>
              <a:buNone/>
            </a:pPr>
            <a:r>
              <a:rPr lang="en" b="1">
                <a:solidFill>
                  <a:srgbClr val="000000"/>
                </a:solidFill>
              </a:rPr>
              <a:t>The purpose of the knight was to battle </a:t>
            </a:r>
          </a:p>
          <a:p>
            <a:pPr rtl="0">
              <a:spcBef>
                <a:spcPts val="0"/>
              </a:spcBef>
              <a:buNone/>
            </a:pPr>
            <a:r>
              <a:rPr lang="en" b="1">
                <a:solidFill>
                  <a:srgbClr val="000000"/>
                </a:solidFill>
              </a:rPr>
              <a:t>The armour of a knight went in 3 stages</a:t>
            </a:r>
          </a:p>
          <a:p>
            <a:pPr marL="457200" lvl="0" indent="-228600" rtl="0">
              <a:spcBef>
                <a:spcPts val="0"/>
              </a:spcBef>
              <a:buClr>
                <a:srgbClr val="000000"/>
              </a:buClr>
              <a:buAutoNum type="arabicParenR"/>
            </a:pPr>
            <a:r>
              <a:rPr lang="en" b="1">
                <a:solidFill>
                  <a:srgbClr val="000000"/>
                </a:solidFill>
              </a:rPr>
              <a:t>Leather armor </a:t>
            </a:r>
          </a:p>
          <a:p>
            <a:pPr marL="457200" lvl="0" indent="-228600" rtl="0">
              <a:spcBef>
                <a:spcPts val="0"/>
              </a:spcBef>
              <a:buClr>
                <a:srgbClr val="000000"/>
              </a:buClr>
              <a:buAutoNum type="arabicParenR"/>
            </a:pPr>
            <a:r>
              <a:rPr lang="en" b="1">
                <a:solidFill>
                  <a:srgbClr val="000000"/>
                </a:solidFill>
              </a:rPr>
              <a:t>Chain mail armor </a:t>
            </a:r>
          </a:p>
          <a:p>
            <a:pPr marL="457200" lvl="0" indent="-228600" rtl="0">
              <a:spcBef>
                <a:spcPts val="0"/>
              </a:spcBef>
              <a:buClr>
                <a:srgbClr val="000000"/>
              </a:buClr>
              <a:buAutoNum type="arabicParenR"/>
            </a:pPr>
            <a:r>
              <a:rPr lang="en" b="1">
                <a:solidFill>
                  <a:srgbClr val="000000"/>
                </a:solidFill>
              </a:rPr>
              <a:t>Plate mail armor</a:t>
            </a:r>
          </a:p>
        </p:txBody>
      </p:sp>
      <p:pic>
        <p:nvPicPr>
          <p:cNvPr id="95" name="Shape 95"/>
          <p:cNvPicPr preferRelativeResize="0"/>
          <p:nvPr/>
        </p:nvPicPr>
        <p:blipFill>
          <a:blip r:embed="rId3">
            <a:alphaModFix amt="37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b="1"/>
              <a:t>Knights</a:t>
            </a:r>
          </a:p>
        </p:txBody>
      </p:sp>
      <p:sp>
        <p:nvSpPr>
          <p:cNvPr id="101" name="Shape 101"/>
          <p:cNvSpPr txBox="1">
            <a:spLocks noGrp="1"/>
          </p:cNvSpPr>
          <p:nvPr>
            <p:ph type="body" idx="1"/>
          </p:nvPr>
        </p:nvSpPr>
        <p:spPr>
          <a:xfrm>
            <a:off x="376500" y="1249700"/>
            <a:ext cx="8520599" cy="3416400"/>
          </a:xfrm>
          <a:prstGeom prst="rect">
            <a:avLst/>
          </a:prstGeom>
        </p:spPr>
        <p:txBody>
          <a:bodyPr lIns="91425" tIns="91425" rIns="91425" bIns="91425" anchor="t" anchorCtr="0">
            <a:noAutofit/>
          </a:bodyPr>
          <a:lstStyle/>
          <a:p>
            <a:pPr lvl="0" rtl="0">
              <a:spcBef>
                <a:spcPts val="0"/>
              </a:spcBef>
              <a:buNone/>
            </a:pPr>
            <a:r>
              <a:rPr lang="en" b="1">
                <a:solidFill>
                  <a:srgbClr val="000000"/>
                </a:solidFill>
              </a:rPr>
              <a:t>Leather Armor- Knights could fasten leather as armor to protect most of their body, even though it was hard they were still vulnerable to sword thrusts and arrows</a:t>
            </a:r>
          </a:p>
          <a:p>
            <a:pPr lvl="0" rtl="0">
              <a:spcBef>
                <a:spcPts val="0"/>
              </a:spcBef>
              <a:buNone/>
            </a:pPr>
            <a:endParaRPr b="1">
              <a:solidFill>
                <a:srgbClr val="000000"/>
              </a:solidFill>
            </a:endParaRPr>
          </a:p>
          <a:p>
            <a:pPr lvl="0" rtl="0">
              <a:spcBef>
                <a:spcPts val="0"/>
              </a:spcBef>
              <a:buNone/>
            </a:pPr>
            <a:r>
              <a:rPr lang="en" b="1">
                <a:solidFill>
                  <a:srgbClr val="000000"/>
                </a:solidFill>
              </a:rPr>
              <a:t>Chain Mail Armor- Could be fastened to any part of the body, metal rings assembled together to create protection. Even though the material was strong, it only protected against slashes</a:t>
            </a:r>
          </a:p>
          <a:p>
            <a:pPr lvl="0" rtl="0">
              <a:spcBef>
                <a:spcPts val="0"/>
              </a:spcBef>
              <a:buNone/>
            </a:pPr>
            <a:r>
              <a:rPr lang="en" b="1">
                <a:solidFill>
                  <a:srgbClr val="000000"/>
                </a:solidFill>
              </a:rPr>
              <a:t>Plate Mail Armor- Composed of metal to protect a certain region of the body (Ex. Helmet, chest plate. Protected against piercing attacks but was expensive.</a:t>
            </a:r>
          </a:p>
          <a:p>
            <a:pPr lvl="0" rtl="0">
              <a:spcBef>
                <a:spcPts val="0"/>
              </a:spcBef>
              <a:buNone/>
            </a:pPr>
            <a:endParaRPr/>
          </a:p>
          <a:p>
            <a:pPr lvl="0" rtl="0">
              <a:spcBef>
                <a:spcPts val="0"/>
              </a:spcBef>
              <a:buNone/>
            </a:pPr>
            <a:endParaRPr/>
          </a:p>
        </p:txBody>
      </p:sp>
      <p:pic>
        <p:nvPicPr>
          <p:cNvPr id="102" name="Shape 102"/>
          <p:cNvPicPr preferRelativeResize="0"/>
          <p:nvPr/>
        </p:nvPicPr>
        <p:blipFill>
          <a:blip r:embed="rId3">
            <a:alphaModFix amt="35000"/>
          </a:blip>
          <a:stretch>
            <a:fillRect/>
          </a:stretch>
        </p:blipFill>
        <p:spPr>
          <a:xfrm>
            <a:off x="0" y="0"/>
            <a:ext cx="9143999" cy="51435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198375"/>
            <a:ext cx="4251599" cy="44529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What are the people in this portrait wearing?</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What do the clothes tell us about them?</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Can you describe their personality by looking at them?</a:t>
            </a:r>
          </a:p>
          <a:p>
            <a:pPr lvl="0" rtl="0">
              <a:spcBef>
                <a:spcPts val="0"/>
              </a:spcBef>
              <a:buClr>
                <a:schemeClr val="dk1"/>
              </a:buClr>
              <a:buFont typeface="Arial"/>
              <a:buNone/>
            </a:pPr>
            <a:endParaRPr sz="2400"/>
          </a:p>
          <a:p>
            <a:pPr lvl="0">
              <a:spcBef>
                <a:spcPts val="0"/>
              </a:spcBef>
              <a:buClr>
                <a:schemeClr val="dk1"/>
              </a:buClr>
              <a:buSzPct val="45833"/>
              <a:buFont typeface="Arial"/>
              <a:buNone/>
            </a:pPr>
            <a:r>
              <a:rPr lang="en" sz="2400"/>
              <a:t>Who do you think these people are?  How do you know?</a:t>
            </a:r>
          </a:p>
        </p:txBody>
      </p:sp>
      <p:pic>
        <p:nvPicPr>
          <p:cNvPr id="108" name="Shape 108"/>
          <p:cNvPicPr preferRelativeResize="0"/>
          <p:nvPr/>
        </p:nvPicPr>
        <p:blipFill>
          <a:blip r:embed="rId3">
            <a:alphaModFix/>
          </a:blip>
          <a:stretch>
            <a:fillRect/>
          </a:stretch>
        </p:blipFill>
        <p:spPr>
          <a:xfrm>
            <a:off x="5427068" y="0"/>
            <a:ext cx="3716931" cy="51435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On-screen Show (16:9)</PresentationFormat>
  <Paragraphs>87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simple-light-2</vt:lpstr>
      <vt:lpstr>Medieval Portraits Day 1</vt:lpstr>
      <vt:lpstr>Objective: </vt:lpstr>
      <vt:lpstr>Essential Questions</vt:lpstr>
      <vt:lpstr>What are the people in this portrait wearing?  What do the clothes tell us about them?  Can you describe their personality by looking at them?  Who do you think these people are?  How do you know?</vt:lpstr>
      <vt:lpstr>Kings</vt:lpstr>
      <vt:lpstr>PowerPoint Presentation</vt:lpstr>
      <vt:lpstr>Knights</vt:lpstr>
      <vt:lpstr>Knights</vt:lpstr>
      <vt:lpstr>What are the people in this portrait wearing?  What do the clothes tell us about them?  Can you describe their personality by looking at them?  Who do you think these people are?  How do you know?</vt:lpstr>
      <vt:lpstr>Merchants</vt:lpstr>
      <vt:lpstr>What are the people in this portrait wearing?  What do the clothes tell us about them?  Can you describe their personality by looking at them?  Who do you think these people are?  How do you know?</vt:lpstr>
      <vt:lpstr>Clergy</vt:lpstr>
      <vt:lpstr>What are the people in this portrait wearing?  What do the clothes tell us about them?  Can you describe their personality by looking at them?  Who do you think these people are?  How do you know?</vt:lpstr>
      <vt:lpstr>Jester</vt:lpstr>
      <vt:lpstr>PowerPoint Presentation</vt:lpstr>
      <vt:lpstr>Medieval Portraits / Proportion Day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Portraits Day 1</dc:title>
  <dc:creator>Rinehuls,Sheri</dc:creator>
  <cp:lastModifiedBy>FCPS</cp:lastModifiedBy>
  <cp:revision>1</cp:revision>
  <dcterms:modified xsi:type="dcterms:W3CDTF">2015-11-30T14:39:01Z</dcterms:modified>
</cp:coreProperties>
</file>